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4BBD05-AE67-D4AC-08F2-495BA2D418F8}" v="198" dt="2024-05-20T20:36:34.375"/>
    <p1510:client id="{7F3C85B4-FDF1-7E38-F809-8CCE3DD549C7}" v="162" dt="2024-05-20T11:08:04.945"/>
    <p1510:client id="{A6D5476A-C85A-91F8-C844-19CD2FADD26A}" v="86" dt="2024-05-21T11:06:02.428"/>
    <p1510:client id="{CEA64E64-B66B-71ED-B1D0-DF3F5D591656}" v="922" dt="2024-05-20T19:59:40.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8F9D3-FF38-4688-9A43-8F7F984B4F0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9398D4AB-AF2E-445D-A346-7915CD127561}">
      <dgm:prSet/>
      <dgm:spPr/>
      <dgm:t>
        <a:bodyPr/>
        <a:lstStyle/>
        <a:p>
          <a:r>
            <a:rPr lang="en-US"/>
            <a:t>The dataset comprises the following columns:</a:t>
          </a:r>
        </a:p>
      </dgm:t>
    </dgm:pt>
    <dgm:pt modelId="{186BB8A1-AB99-4653-B75D-1DCEE7F695DB}" type="parTrans" cxnId="{A1B0843A-B5FD-40BE-990E-EABE991B71CB}">
      <dgm:prSet/>
      <dgm:spPr/>
      <dgm:t>
        <a:bodyPr/>
        <a:lstStyle/>
        <a:p>
          <a:endParaRPr lang="en-US"/>
        </a:p>
      </dgm:t>
    </dgm:pt>
    <dgm:pt modelId="{9180730C-E578-4B5C-86AC-8B709C200D51}" type="sibTrans" cxnId="{A1B0843A-B5FD-40BE-990E-EABE991B71CB}">
      <dgm:prSet/>
      <dgm:spPr/>
      <dgm:t>
        <a:bodyPr/>
        <a:lstStyle/>
        <a:p>
          <a:endParaRPr lang="en-US"/>
        </a:p>
      </dgm:t>
    </dgm:pt>
    <dgm:pt modelId="{B4224300-4F6C-41C8-9773-C7D8083D8BA0}">
      <dgm:prSet/>
      <dgm:spPr/>
      <dgm:t>
        <a:bodyPr/>
        <a:lstStyle/>
        <a:p>
          <a:r>
            <a:rPr lang="en-US"/>
            <a:t>Booking_ID: A unique identifier for each hotel reservation.</a:t>
          </a:r>
        </a:p>
      </dgm:t>
    </dgm:pt>
    <dgm:pt modelId="{985964D4-8CAA-4343-A396-FC1A615FAB8D}" type="parTrans" cxnId="{27C5CAF7-99FF-4C84-AE12-441C21A287A8}">
      <dgm:prSet/>
      <dgm:spPr/>
      <dgm:t>
        <a:bodyPr/>
        <a:lstStyle/>
        <a:p>
          <a:endParaRPr lang="en-US"/>
        </a:p>
      </dgm:t>
    </dgm:pt>
    <dgm:pt modelId="{48FF4DEA-EE59-4855-B236-23B505EBC10A}" type="sibTrans" cxnId="{27C5CAF7-99FF-4C84-AE12-441C21A287A8}">
      <dgm:prSet/>
      <dgm:spPr/>
      <dgm:t>
        <a:bodyPr/>
        <a:lstStyle/>
        <a:p>
          <a:endParaRPr lang="en-US"/>
        </a:p>
      </dgm:t>
    </dgm:pt>
    <dgm:pt modelId="{26FBC914-5AE9-440D-9AF0-7302D6C337C0}">
      <dgm:prSet/>
      <dgm:spPr/>
      <dgm:t>
        <a:bodyPr/>
        <a:lstStyle/>
        <a:p>
          <a:r>
            <a:rPr lang="en-US"/>
            <a:t>no_of_adults: The number of adults in the reservation.</a:t>
          </a:r>
        </a:p>
      </dgm:t>
    </dgm:pt>
    <dgm:pt modelId="{A8013388-D831-448A-A247-5A3E5D393788}" type="parTrans" cxnId="{BAF2BFC0-3587-46F8-8AF3-7AF6851B74C1}">
      <dgm:prSet/>
      <dgm:spPr/>
      <dgm:t>
        <a:bodyPr/>
        <a:lstStyle/>
        <a:p>
          <a:endParaRPr lang="en-US"/>
        </a:p>
      </dgm:t>
    </dgm:pt>
    <dgm:pt modelId="{5CC52554-2557-4092-A0D5-6B262D40FDAA}" type="sibTrans" cxnId="{BAF2BFC0-3587-46F8-8AF3-7AF6851B74C1}">
      <dgm:prSet/>
      <dgm:spPr/>
      <dgm:t>
        <a:bodyPr/>
        <a:lstStyle/>
        <a:p>
          <a:endParaRPr lang="en-US"/>
        </a:p>
      </dgm:t>
    </dgm:pt>
    <dgm:pt modelId="{4B435471-AA2D-46BE-B0A0-44430086092E}">
      <dgm:prSet/>
      <dgm:spPr/>
      <dgm:t>
        <a:bodyPr/>
        <a:lstStyle/>
        <a:p>
          <a:r>
            <a:rPr lang="en-US"/>
            <a:t>no_of_children: The number of children in the reservation.</a:t>
          </a:r>
        </a:p>
      </dgm:t>
    </dgm:pt>
    <dgm:pt modelId="{8A364446-7B21-45E3-B0C2-2E4593632683}" type="parTrans" cxnId="{5F7CE467-35A8-46A9-9B09-DDF0626895D7}">
      <dgm:prSet/>
      <dgm:spPr/>
      <dgm:t>
        <a:bodyPr/>
        <a:lstStyle/>
        <a:p>
          <a:endParaRPr lang="en-US"/>
        </a:p>
      </dgm:t>
    </dgm:pt>
    <dgm:pt modelId="{FA8C4E67-9F95-4095-948E-9303CCCA8D93}" type="sibTrans" cxnId="{5F7CE467-35A8-46A9-9B09-DDF0626895D7}">
      <dgm:prSet/>
      <dgm:spPr/>
      <dgm:t>
        <a:bodyPr/>
        <a:lstStyle/>
        <a:p>
          <a:endParaRPr lang="en-US"/>
        </a:p>
      </dgm:t>
    </dgm:pt>
    <dgm:pt modelId="{65820295-8DBB-42D0-BCB1-8080C4239744}">
      <dgm:prSet/>
      <dgm:spPr/>
      <dgm:t>
        <a:bodyPr/>
        <a:lstStyle/>
        <a:p>
          <a:r>
            <a:rPr lang="en-US"/>
            <a:t>no_of_weekend_nights: The number of weekend nights in the reservation.</a:t>
          </a:r>
        </a:p>
      </dgm:t>
    </dgm:pt>
    <dgm:pt modelId="{E6280861-9DF6-40B1-BC7A-24A5E3158DAD}" type="parTrans" cxnId="{E0B49AEE-749A-4E4E-94AE-616CF552E3CE}">
      <dgm:prSet/>
      <dgm:spPr/>
      <dgm:t>
        <a:bodyPr/>
        <a:lstStyle/>
        <a:p>
          <a:endParaRPr lang="en-US"/>
        </a:p>
      </dgm:t>
    </dgm:pt>
    <dgm:pt modelId="{27BC5D97-6F34-46DD-B636-28071D89D7FC}" type="sibTrans" cxnId="{E0B49AEE-749A-4E4E-94AE-616CF552E3CE}">
      <dgm:prSet/>
      <dgm:spPr/>
      <dgm:t>
        <a:bodyPr/>
        <a:lstStyle/>
        <a:p>
          <a:endParaRPr lang="en-US"/>
        </a:p>
      </dgm:t>
    </dgm:pt>
    <dgm:pt modelId="{BFC3CFC4-3273-41CC-8F09-C26BEF9213FD}">
      <dgm:prSet/>
      <dgm:spPr/>
      <dgm:t>
        <a:bodyPr/>
        <a:lstStyle/>
        <a:p>
          <a:r>
            <a:rPr lang="en-US"/>
            <a:t>no_of_week_nights: The number of weeknights in the reservation.</a:t>
          </a:r>
        </a:p>
      </dgm:t>
    </dgm:pt>
    <dgm:pt modelId="{410C4613-38CD-4E3C-8C6B-C34A1E51FA16}" type="parTrans" cxnId="{5A99E71B-37B5-4BDC-B613-0C6636C4EC94}">
      <dgm:prSet/>
      <dgm:spPr/>
      <dgm:t>
        <a:bodyPr/>
        <a:lstStyle/>
        <a:p>
          <a:endParaRPr lang="en-US"/>
        </a:p>
      </dgm:t>
    </dgm:pt>
    <dgm:pt modelId="{7C3CC786-C6AB-4CB3-96B3-B441B0DD5F92}" type="sibTrans" cxnId="{5A99E71B-37B5-4BDC-B613-0C6636C4EC94}">
      <dgm:prSet/>
      <dgm:spPr/>
      <dgm:t>
        <a:bodyPr/>
        <a:lstStyle/>
        <a:p>
          <a:endParaRPr lang="en-US"/>
        </a:p>
      </dgm:t>
    </dgm:pt>
    <dgm:pt modelId="{5C250C81-B8F4-47B7-A5EE-899B8FFD2830}">
      <dgm:prSet/>
      <dgm:spPr/>
      <dgm:t>
        <a:bodyPr/>
        <a:lstStyle/>
        <a:p>
          <a:r>
            <a:rPr lang="en-US"/>
            <a:t>type_of_meal_plan: The meal plan chosen by the guests.</a:t>
          </a:r>
        </a:p>
      </dgm:t>
    </dgm:pt>
    <dgm:pt modelId="{89F6AF4E-0C70-46A5-9FB1-CA8DA3174A88}" type="parTrans" cxnId="{71552D98-D46A-42F9-B76A-5EB75FA11C55}">
      <dgm:prSet/>
      <dgm:spPr/>
      <dgm:t>
        <a:bodyPr/>
        <a:lstStyle/>
        <a:p>
          <a:endParaRPr lang="en-US"/>
        </a:p>
      </dgm:t>
    </dgm:pt>
    <dgm:pt modelId="{4FB27283-9287-4375-9A91-EB778076724F}" type="sibTrans" cxnId="{71552D98-D46A-42F9-B76A-5EB75FA11C55}">
      <dgm:prSet/>
      <dgm:spPr/>
      <dgm:t>
        <a:bodyPr/>
        <a:lstStyle/>
        <a:p>
          <a:endParaRPr lang="en-US"/>
        </a:p>
      </dgm:t>
    </dgm:pt>
    <dgm:pt modelId="{284BE8AA-368D-41F8-8877-DECB4178E5BD}">
      <dgm:prSet/>
      <dgm:spPr/>
      <dgm:t>
        <a:bodyPr/>
        <a:lstStyle/>
        <a:p>
          <a:r>
            <a:rPr lang="en-US"/>
            <a:t>room_type_reserved: The type of room reserved by the guests.</a:t>
          </a:r>
        </a:p>
      </dgm:t>
    </dgm:pt>
    <dgm:pt modelId="{4D8303F7-9E72-4C10-94CA-7ECC2E88D234}" type="parTrans" cxnId="{100C4451-A7B5-4DB9-800E-20CA2F38717B}">
      <dgm:prSet/>
      <dgm:spPr/>
      <dgm:t>
        <a:bodyPr/>
        <a:lstStyle/>
        <a:p>
          <a:endParaRPr lang="en-US"/>
        </a:p>
      </dgm:t>
    </dgm:pt>
    <dgm:pt modelId="{7D166186-E69E-40EB-ABA0-D23EFD44DDFF}" type="sibTrans" cxnId="{100C4451-A7B5-4DB9-800E-20CA2F38717B}">
      <dgm:prSet/>
      <dgm:spPr/>
      <dgm:t>
        <a:bodyPr/>
        <a:lstStyle/>
        <a:p>
          <a:endParaRPr lang="en-US"/>
        </a:p>
      </dgm:t>
    </dgm:pt>
    <dgm:pt modelId="{D262952B-4E34-4F24-8A2F-C5F6B45C2DD3}">
      <dgm:prSet/>
      <dgm:spPr/>
      <dgm:t>
        <a:bodyPr/>
        <a:lstStyle/>
        <a:p>
          <a:r>
            <a:rPr lang="en-US"/>
            <a:t>lead_time: The number of days between booking and arrival.</a:t>
          </a:r>
        </a:p>
      </dgm:t>
    </dgm:pt>
    <dgm:pt modelId="{03D1F447-06D1-43EB-B49C-3A0637A81E4C}" type="parTrans" cxnId="{78725FEC-98D2-4D28-AD05-5CE2C6EEA4A6}">
      <dgm:prSet/>
      <dgm:spPr/>
      <dgm:t>
        <a:bodyPr/>
        <a:lstStyle/>
        <a:p>
          <a:endParaRPr lang="en-US"/>
        </a:p>
      </dgm:t>
    </dgm:pt>
    <dgm:pt modelId="{BEB035EB-C478-425E-8FED-10AAC7419C8F}" type="sibTrans" cxnId="{78725FEC-98D2-4D28-AD05-5CE2C6EEA4A6}">
      <dgm:prSet/>
      <dgm:spPr/>
      <dgm:t>
        <a:bodyPr/>
        <a:lstStyle/>
        <a:p>
          <a:endParaRPr lang="en-US"/>
        </a:p>
      </dgm:t>
    </dgm:pt>
    <dgm:pt modelId="{979118F1-9496-49BF-8774-2205FB72E74C}">
      <dgm:prSet/>
      <dgm:spPr/>
      <dgm:t>
        <a:bodyPr/>
        <a:lstStyle/>
        <a:p>
          <a:r>
            <a:rPr lang="en-US"/>
            <a:t>arrival_date: The date of arrival.</a:t>
          </a:r>
        </a:p>
      </dgm:t>
    </dgm:pt>
    <dgm:pt modelId="{EDB7DE84-7DFD-4C90-B43D-71043823A090}" type="parTrans" cxnId="{E310372B-D12C-437B-8218-F703AFD4319E}">
      <dgm:prSet/>
      <dgm:spPr/>
      <dgm:t>
        <a:bodyPr/>
        <a:lstStyle/>
        <a:p>
          <a:endParaRPr lang="en-US"/>
        </a:p>
      </dgm:t>
    </dgm:pt>
    <dgm:pt modelId="{EE0E0633-0E9D-479D-9739-12220D4A534B}" type="sibTrans" cxnId="{E310372B-D12C-437B-8218-F703AFD4319E}">
      <dgm:prSet/>
      <dgm:spPr/>
      <dgm:t>
        <a:bodyPr/>
        <a:lstStyle/>
        <a:p>
          <a:endParaRPr lang="en-US"/>
        </a:p>
      </dgm:t>
    </dgm:pt>
    <dgm:pt modelId="{ABCCB7A5-65FC-4ACF-A72B-0FC95CF9E2E7}">
      <dgm:prSet/>
      <dgm:spPr/>
      <dgm:t>
        <a:bodyPr/>
        <a:lstStyle/>
        <a:p>
          <a:r>
            <a:rPr lang="en-US"/>
            <a:t>market_segment_type: The market segment to which the reservation belongs.</a:t>
          </a:r>
        </a:p>
      </dgm:t>
    </dgm:pt>
    <dgm:pt modelId="{7F3F122A-90BE-483A-A314-18ED2C962272}" type="parTrans" cxnId="{3EA1E2EA-0412-44B4-B9DE-7DB73998008F}">
      <dgm:prSet/>
      <dgm:spPr/>
      <dgm:t>
        <a:bodyPr/>
        <a:lstStyle/>
        <a:p>
          <a:endParaRPr lang="en-US"/>
        </a:p>
      </dgm:t>
    </dgm:pt>
    <dgm:pt modelId="{FC9B85B3-06ED-481B-831F-72A7C95FCFB1}" type="sibTrans" cxnId="{3EA1E2EA-0412-44B4-B9DE-7DB73998008F}">
      <dgm:prSet/>
      <dgm:spPr/>
      <dgm:t>
        <a:bodyPr/>
        <a:lstStyle/>
        <a:p>
          <a:endParaRPr lang="en-US"/>
        </a:p>
      </dgm:t>
    </dgm:pt>
    <dgm:pt modelId="{22D0396B-6BCF-4971-9996-792E3CC73F99}">
      <dgm:prSet/>
      <dgm:spPr/>
      <dgm:t>
        <a:bodyPr/>
        <a:lstStyle/>
        <a:p>
          <a:r>
            <a:rPr lang="en-US"/>
            <a:t>avg_price_per_room: The average price per room in the reservation.</a:t>
          </a:r>
        </a:p>
      </dgm:t>
    </dgm:pt>
    <dgm:pt modelId="{01E9ABF2-572E-403F-BE26-A5F2DAC43F4F}" type="parTrans" cxnId="{8303F707-AE09-4201-89BC-0DFF74F4E809}">
      <dgm:prSet/>
      <dgm:spPr/>
      <dgm:t>
        <a:bodyPr/>
        <a:lstStyle/>
        <a:p>
          <a:endParaRPr lang="en-US"/>
        </a:p>
      </dgm:t>
    </dgm:pt>
    <dgm:pt modelId="{345B45BD-DDA5-43A0-976A-9F1A2C325781}" type="sibTrans" cxnId="{8303F707-AE09-4201-89BC-0DFF74F4E809}">
      <dgm:prSet/>
      <dgm:spPr/>
      <dgm:t>
        <a:bodyPr/>
        <a:lstStyle/>
        <a:p>
          <a:endParaRPr lang="en-US"/>
        </a:p>
      </dgm:t>
    </dgm:pt>
    <dgm:pt modelId="{CAD5B518-EC82-4134-9477-528494C7E7C4}">
      <dgm:prSet/>
      <dgm:spPr/>
      <dgm:t>
        <a:bodyPr/>
        <a:lstStyle/>
        <a:p>
          <a:r>
            <a:rPr lang="en-US"/>
            <a:t>booking_status: The status of the booking (e.g., confirmed, cancelled).</a:t>
          </a:r>
        </a:p>
      </dgm:t>
    </dgm:pt>
    <dgm:pt modelId="{1CE1ABF1-AD14-495B-9CF7-6406B84AD499}" type="parTrans" cxnId="{E3DC67BD-D13C-43C7-8944-5F72160B00CA}">
      <dgm:prSet/>
      <dgm:spPr/>
      <dgm:t>
        <a:bodyPr/>
        <a:lstStyle/>
        <a:p>
          <a:endParaRPr lang="en-US"/>
        </a:p>
      </dgm:t>
    </dgm:pt>
    <dgm:pt modelId="{7BA0198E-F249-4597-A198-C06821FF5D1E}" type="sibTrans" cxnId="{E3DC67BD-D13C-43C7-8944-5F72160B00CA}">
      <dgm:prSet/>
      <dgm:spPr/>
      <dgm:t>
        <a:bodyPr/>
        <a:lstStyle/>
        <a:p>
          <a:endParaRPr lang="en-US"/>
        </a:p>
      </dgm:t>
    </dgm:pt>
    <dgm:pt modelId="{25879175-DC92-4855-8074-EB068458CFAC}" type="pres">
      <dgm:prSet presAssocID="{C788F9D3-FF38-4688-9A43-8F7F984B4F06}" presName="Name0" presStyleCnt="0">
        <dgm:presLayoutVars>
          <dgm:dir/>
          <dgm:resizeHandles val="exact"/>
        </dgm:presLayoutVars>
      </dgm:prSet>
      <dgm:spPr/>
    </dgm:pt>
    <dgm:pt modelId="{0811BF7E-FACF-4A7F-8F45-62B056D60295}" type="pres">
      <dgm:prSet presAssocID="{9398D4AB-AF2E-445D-A346-7915CD127561}" presName="node" presStyleLbl="node1" presStyleIdx="0" presStyleCnt="13">
        <dgm:presLayoutVars>
          <dgm:bulletEnabled val="1"/>
        </dgm:presLayoutVars>
      </dgm:prSet>
      <dgm:spPr/>
    </dgm:pt>
    <dgm:pt modelId="{05CB74AF-F39D-4880-8A68-F6A00E10EA70}" type="pres">
      <dgm:prSet presAssocID="{9180730C-E578-4B5C-86AC-8B709C200D51}" presName="sibTrans" presStyleLbl="sibTrans1D1" presStyleIdx="0" presStyleCnt="12"/>
      <dgm:spPr/>
    </dgm:pt>
    <dgm:pt modelId="{66972AC2-BC36-4BC8-A495-D01977DD9BDC}" type="pres">
      <dgm:prSet presAssocID="{9180730C-E578-4B5C-86AC-8B709C200D51}" presName="connectorText" presStyleLbl="sibTrans1D1" presStyleIdx="0" presStyleCnt="12"/>
      <dgm:spPr/>
    </dgm:pt>
    <dgm:pt modelId="{C812D28F-4305-4EE3-93CD-80C32C685322}" type="pres">
      <dgm:prSet presAssocID="{B4224300-4F6C-41C8-9773-C7D8083D8BA0}" presName="node" presStyleLbl="node1" presStyleIdx="1" presStyleCnt="13">
        <dgm:presLayoutVars>
          <dgm:bulletEnabled val="1"/>
        </dgm:presLayoutVars>
      </dgm:prSet>
      <dgm:spPr/>
    </dgm:pt>
    <dgm:pt modelId="{AB5E5565-E459-4467-BE1E-46A87DDF530C}" type="pres">
      <dgm:prSet presAssocID="{48FF4DEA-EE59-4855-B236-23B505EBC10A}" presName="sibTrans" presStyleLbl="sibTrans1D1" presStyleIdx="1" presStyleCnt="12"/>
      <dgm:spPr/>
    </dgm:pt>
    <dgm:pt modelId="{75114A96-42EA-45B1-88FE-9CFAE9A24207}" type="pres">
      <dgm:prSet presAssocID="{48FF4DEA-EE59-4855-B236-23B505EBC10A}" presName="connectorText" presStyleLbl="sibTrans1D1" presStyleIdx="1" presStyleCnt="12"/>
      <dgm:spPr/>
    </dgm:pt>
    <dgm:pt modelId="{8D1AC42D-ABBA-4EB7-B55B-F3F2F5A0AF1D}" type="pres">
      <dgm:prSet presAssocID="{26FBC914-5AE9-440D-9AF0-7302D6C337C0}" presName="node" presStyleLbl="node1" presStyleIdx="2" presStyleCnt="13">
        <dgm:presLayoutVars>
          <dgm:bulletEnabled val="1"/>
        </dgm:presLayoutVars>
      </dgm:prSet>
      <dgm:spPr/>
    </dgm:pt>
    <dgm:pt modelId="{B8A395DF-F6F9-4E0F-AE11-E7644F509CC3}" type="pres">
      <dgm:prSet presAssocID="{5CC52554-2557-4092-A0D5-6B262D40FDAA}" presName="sibTrans" presStyleLbl="sibTrans1D1" presStyleIdx="2" presStyleCnt="12"/>
      <dgm:spPr/>
    </dgm:pt>
    <dgm:pt modelId="{DB26714E-AAD4-41AF-A7DF-E1DC8112D604}" type="pres">
      <dgm:prSet presAssocID="{5CC52554-2557-4092-A0D5-6B262D40FDAA}" presName="connectorText" presStyleLbl="sibTrans1D1" presStyleIdx="2" presStyleCnt="12"/>
      <dgm:spPr/>
    </dgm:pt>
    <dgm:pt modelId="{59608851-500D-4E9E-8BB7-771C2FBC044D}" type="pres">
      <dgm:prSet presAssocID="{4B435471-AA2D-46BE-B0A0-44430086092E}" presName="node" presStyleLbl="node1" presStyleIdx="3" presStyleCnt="13">
        <dgm:presLayoutVars>
          <dgm:bulletEnabled val="1"/>
        </dgm:presLayoutVars>
      </dgm:prSet>
      <dgm:spPr/>
    </dgm:pt>
    <dgm:pt modelId="{369E68F5-D786-4CA3-9E08-4F26F3FD50B2}" type="pres">
      <dgm:prSet presAssocID="{FA8C4E67-9F95-4095-948E-9303CCCA8D93}" presName="sibTrans" presStyleLbl="sibTrans1D1" presStyleIdx="3" presStyleCnt="12"/>
      <dgm:spPr/>
    </dgm:pt>
    <dgm:pt modelId="{32F37B64-CF10-4050-87C2-38258A5F5E5E}" type="pres">
      <dgm:prSet presAssocID="{FA8C4E67-9F95-4095-948E-9303CCCA8D93}" presName="connectorText" presStyleLbl="sibTrans1D1" presStyleIdx="3" presStyleCnt="12"/>
      <dgm:spPr/>
    </dgm:pt>
    <dgm:pt modelId="{05AE4683-FAAF-4D15-BA4A-F8A4DD164D12}" type="pres">
      <dgm:prSet presAssocID="{65820295-8DBB-42D0-BCB1-8080C4239744}" presName="node" presStyleLbl="node1" presStyleIdx="4" presStyleCnt="13">
        <dgm:presLayoutVars>
          <dgm:bulletEnabled val="1"/>
        </dgm:presLayoutVars>
      </dgm:prSet>
      <dgm:spPr/>
    </dgm:pt>
    <dgm:pt modelId="{548D0E8D-44C5-420A-8413-2DCDD2AD42CE}" type="pres">
      <dgm:prSet presAssocID="{27BC5D97-6F34-46DD-B636-28071D89D7FC}" presName="sibTrans" presStyleLbl="sibTrans1D1" presStyleIdx="4" presStyleCnt="12"/>
      <dgm:spPr/>
    </dgm:pt>
    <dgm:pt modelId="{97EEB873-FC46-4739-920F-173A57C4849B}" type="pres">
      <dgm:prSet presAssocID="{27BC5D97-6F34-46DD-B636-28071D89D7FC}" presName="connectorText" presStyleLbl="sibTrans1D1" presStyleIdx="4" presStyleCnt="12"/>
      <dgm:spPr/>
    </dgm:pt>
    <dgm:pt modelId="{2E2A80D1-0E99-45A2-8504-F3446818B0DB}" type="pres">
      <dgm:prSet presAssocID="{BFC3CFC4-3273-41CC-8F09-C26BEF9213FD}" presName="node" presStyleLbl="node1" presStyleIdx="5" presStyleCnt="13">
        <dgm:presLayoutVars>
          <dgm:bulletEnabled val="1"/>
        </dgm:presLayoutVars>
      </dgm:prSet>
      <dgm:spPr/>
    </dgm:pt>
    <dgm:pt modelId="{78862E4D-2310-4B45-BA94-436BDB63EC9E}" type="pres">
      <dgm:prSet presAssocID="{7C3CC786-C6AB-4CB3-96B3-B441B0DD5F92}" presName="sibTrans" presStyleLbl="sibTrans1D1" presStyleIdx="5" presStyleCnt="12"/>
      <dgm:spPr/>
    </dgm:pt>
    <dgm:pt modelId="{F6D9F0A3-8341-4A50-B6C8-F4113D27F274}" type="pres">
      <dgm:prSet presAssocID="{7C3CC786-C6AB-4CB3-96B3-B441B0DD5F92}" presName="connectorText" presStyleLbl="sibTrans1D1" presStyleIdx="5" presStyleCnt="12"/>
      <dgm:spPr/>
    </dgm:pt>
    <dgm:pt modelId="{09F29C8F-9988-439E-A7C3-2B449E454B0C}" type="pres">
      <dgm:prSet presAssocID="{5C250C81-B8F4-47B7-A5EE-899B8FFD2830}" presName="node" presStyleLbl="node1" presStyleIdx="6" presStyleCnt="13">
        <dgm:presLayoutVars>
          <dgm:bulletEnabled val="1"/>
        </dgm:presLayoutVars>
      </dgm:prSet>
      <dgm:spPr/>
    </dgm:pt>
    <dgm:pt modelId="{445767F0-DDE6-4102-974B-E93349F77D3B}" type="pres">
      <dgm:prSet presAssocID="{4FB27283-9287-4375-9A91-EB778076724F}" presName="sibTrans" presStyleLbl="sibTrans1D1" presStyleIdx="6" presStyleCnt="12"/>
      <dgm:spPr/>
    </dgm:pt>
    <dgm:pt modelId="{5FD19B9C-F15E-44BB-B45A-BBAD6F3DAE99}" type="pres">
      <dgm:prSet presAssocID="{4FB27283-9287-4375-9A91-EB778076724F}" presName="connectorText" presStyleLbl="sibTrans1D1" presStyleIdx="6" presStyleCnt="12"/>
      <dgm:spPr/>
    </dgm:pt>
    <dgm:pt modelId="{E9DF805D-9A82-4CED-B29C-9F815A0BDA2A}" type="pres">
      <dgm:prSet presAssocID="{284BE8AA-368D-41F8-8877-DECB4178E5BD}" presName="node" presStyleLbl="node1" presStyleIdx="7" presStyleCnt="13">
        <dgm:presLayoutVars>
          <dgm:bulletEnabled val="1"/>
        </dgm:presLayoutVars>
      </dgm:prSet>
      <dgm:spPr/>
    </dgm:pt>
    <dgm:pt modelId="{05FA43B6-8CF0-4F93-A752-E52F8DF92078}" type="pres">
      <dgm:prSet presAssocID="{7D166186-E69E-40EB-ABA0-D23EFD44DDFF}" presName="sibTrans" presStyleLbl="sibTrans1D1" presStyleIdx="7" presStyleCnt="12"/>
      <dgm:spPr/>
    </dgm:pt>
    <dgm:pt modelId="{C4BFD186-E611-4AF8-AB74-3D4D6A049A08}" type="pres">
      <dgm:prSet presAssocID="{7D166186-E69E-40EB-ABA0-D23EFD44DDFF}" presName="connectorText" presStyleLbl="sibTrans1D1" presStyleIdx="7" presStyleCnt="12"/>
      <dgm:spPr/>
    </dgm:pt>
    <dgm:pt modelId="{7F5444C0-856D-4639-A53A-79BE98BCA193}" type="pres">
      <dgm:prSet presAssocID="{D262952B-4E34-4F24-8A2F-C5F6B45C2DD3}" presName="node" presStyleLbl="node1" presStyleIdx="8" presStyleCnt="13">
        <dgm:presLayoutVars>
          <dgm:bulletEnabled val="1"/>
        </dgm:presLayoutVars>
      </dgm:prSet>
      <dgm:spPr/>
    </dgm:pt>
    <dgm:pt modelId="{5F107945-E6FF-41CB-B30B-5F38D8816425}" type="pres">
      <dgm:prSet presAssocID="{BEB035EB-C478-425E-8FED-10AAC7419C8F}" presName="sibTrans" presStyleLbl="sibTrans1D1" presStyleIdx="8" presStyleCnt="12"/>
      <dgm:spPr/>
    </dgm:pt>
    <dgm:pt modelId="{15CD9F97-109E-4BEA-970E-8AB76EB3560C}" type="pres">
      <dgm:prSet presAssocID="{BEB035EB-C478-425E-8FED-10AAC7419C8F}" presName="connectorText" presStyleLbl="sibTrans1D1" presStyleIdx="8" presStyleCnt="12"/>
      <dgm:spPr/>
    </dgm:pt>
    <dgm:pt modelId="{30C87370-6BC3-4041-88A3-CC6BB08EC3DB}" type="pres">
      <dgm:prSet presAssocID="{979118F1-9496-49BF-8774-2205FB72E74C}" presName="node" presStyleLbl="node1" presStyleIdx="9" presStyleCnt="13">
        <dgm:presLayoutVars>
          <dgm:bulletEnabled val="1"/>
        </dgm:presLayoutVars>
      </dgm:prSet>
      <dgm:spPr/>
    </dgm:pt>
    <dgm:pt modelId="{DF72B80B-4645-4570-B06E-75964DD0B961}" type="pres">
      <dgm:prSet presAssocID="{EE0E0633-0E9D-479D-9739-12220D4A534B}" presName="sibTrans" presStyleLbl="sibTrans1D1" presStyleIdx="9" presStyleCnt="12"/>
      <dgm:spPr/>
    </dgm:pt>
    <dgm:pt modelId="{205E22B0-C4B7-4051-9DA8-7E2F6A5A1965}" type="pres">
      <dgm:prSet presAssocID="{EE0E0633-0E9D-479D-9739-12220D4A534B}" presName="connectorText" presStyleLbl="sibTrans1D1" presStyleIdx="9" presStyleCnt="12"/>
      <dgm:spPr/>
    </dgm:pt>
    <dgm:pt modelId="{C6E4779E-173F-4A14-B121-799B23258404}" type="pres">
      <dgm:prSet presAssocID="{ABCCB7A5-65FC-4ACF-A72B-0FC95CF9E2E7}" presName="node" presStyleLbl="node1" presStyleIdx="10" presStyleCnt="13">
        <dgm:presLayoutVars>
          <dgm:bulletEnabled val="1"/>
        </dgm:presLayoutVars>
      </dgm:prSet>
      <dgm:spPr/>
    </dgm:pt>
    <dgm:pt modelId="{541154A9-B2FA-4177-BEFB-2DF7C308EDCD}" type="pres">
      <dgm:prSet presAssocID="{FC9B85B3-06ED-481B-831F-72A7C95FCFB1}" presName="sibTrans" presStyleLbl="sibTrans1D1" presStyleIdx="10" presStyleCnt="12"/>
      <dgm:spPr/>
    </dgm:pt>
    <dgm:pt modelId="{0FE54D46-D08D-4A0D-8507-041BD84D86FA}" type="pres">
      <dgm:prSet presAssocID="{FC9B85B3-06ED-481B-831F-72A7C95FCFB1}" presName="connectorText" presStyleLbl="sibTrans1D1" presStyleIdx="10" presStyleCnt="12"/>
      <dgm:spPr/>
    </dgm:pt>
    <dgm:pt modelId="{78261756-FB55-4106-A0A6-9412B307B4AA}" type="pres">
      <dgm:prSet presAssocID="{22D0396B-6BCF-4971-9996-792E3CC73F99}" presName="node" presStyleLbl="node1" presStyleIdx="11" presStyleCnt="13">
        <dgm:presLayoutVars>
          <dgm:bulletEnabled val="1"/>
        </dgm:presLayoutVars>
      </dgm:prSet>
      <dgm:spPr/>
    </dgm:pt>
    <dgm:pt modelId="{BFF3013E-6BD0-4D87-86DB-34C402CF8012}" type="pres">
      <dgm:prSet presAssocID="{345B45BD-DDA5-43A0-976A-9F1A2C325781}" presName="sibTrans" presStyleLbl="sibTrans1D1" presStyleIdx="11" presStyleCnt="12"/>
      <dgm:spPr/>
    </dgm:pt>
    <dgm:pt modelId="{68A98172-1086-442E-A306-7A35E3D35C10}" type="pres">
      <dgm:prSet presAssocID="{345B45BD-DDA5-43A0-976A-9F1A2C325781}" presName="connectorText" presStyleLbl="sibTrans1D1" presStyleIdx="11" presStyleCnt="12"/>
      <dgm:spPr/>
    </dgm:pt>
    <dgm:pt modelId="{7F7A1D19-21C1-4A23-B4C8-9B6E638E1A57}" type="pres">
      <dgm:prSet presAssocID="{CAD5B518-EC82-4134-9477-528494C7E7C4}" presName="node" presStyleLbl="node1" presStyleIdx="12" presStyleCnt="13">
        <dgm:presLayoutVars>
          <dgm:bulletEnabled val="1"/>
        </dgm:presLayoutVars>
      </dgm:prSet>
      <dgm:spPr/>
    </dgm:pt>
  </dgm:ptLst>
  <dgm:cxnLst>
    <dgm:cxn modelId="{20C2B901-549A-4B4E-9042-EE09804D72D8}" type="presOf" srcId="{345B45BD-DDA5-43A0-976A-9F1A2C325781}" destId="{68A98172-1086-442E-A306-7A35E3D35C10}" srcOrd="1" destOrd="0" presId="urn:microsoft.com/office/officeart/2016/7/layout/RepeatingBendingProcessNew"/>
    <dgm:cxn modelId="{FEAA3606-64EA-4C53-A33F-DFFE6F9235C4}" type="presOf" srcId="{D262952B-4E34-4F24-8A2F-C5F6B45C2DD3}" destId="{7F5444C0-856D-4639-A53A-79BE98BCA193}" srcOrd="0" destOrd="0" presId="urn:microsoft.com/office/officeart/2016/7/layout/RepeatingBendingProcessNew"/>
    <dgm:cxn modelId="{AFB77306-55F5-4878-8B57-A14B0CD3E066}" type="presOf" srcId="{7C3CC786-C6AB-4CB3-96B3-B441B0DD5F92}" destId="{78862E4D-2310-4B45-BA94-436BDB63EC9E}" srcOrd="0" destOrd="0" presId="urn:microsoft.com/office/officeart/2016/7/layout/RepeatingBendingProcessNew"/>
    <dgm:cxn modelId="{8303F707-AE09-4201-89BC-0DFF74F4E809}" srcId="{C788F9D3-FF38-4688-9A43-8F7F984B4F06}" destId="{22D0396B-6BCF-4971-9996-792E3CC73F99}" srcOrd="11" destOrd="0" parTransId="{01E9ABF2-572E-403F-BE26-A5F2DAC43F4F}" sibTransId="{345B45BD-DDA5-43A0-976A-9F1A2C325781}"/>
    <dgm:cxn modelId="{A7965C09-2B54-4908-A557-700A22963C1F}" type="presOf" srcId="{48FF4DEA-EE59-4855-B236-23B505EBC10A}" destId="{75114A96-42EA-45B1-88FE-9CFAE9A24207}" srcOrd="1" destOrd="0" presId="urn:microsoft.com/office/officeart/2016/7/layout/RepeatingBendingProcessNew"/>
    <dgm:cxn modelId="{7DE1680E-5193-4EFD-8636-9D39FDD5812B}" type="presOf" srcId="{7D166186-E69E-40EB-ABA0-D23EFD44DDFF}" destId="{C4BFD186-E611-4AF8-AB74-3D4D6A049A08}" srcOrd="1" destOrd="0" presId="urn:microsoft.com/office/officeart/2016/7/layout/RepeatingBendingProcessNew"/>
    <dgm:cxn modelId="{D7AF850F-5C1E-4C8D-9B7C-FE0081ABA189}" type="presOf" srcId="{7D166186-E69E-40EB-ABA0-D23EFD44DDFF}" destId="{05FA43B6-8CF0-4F93-A752-E52F8DF92078}" srcOrd="0" destOrd="0" presId="urn:microsoft.com/office/officeart/2016/7/layout/RepeatingBendingProcessNew"/>
    <dgm:cxn modelId="{F0E27918-C6E8-4DAD-B5E3-13B07BDC0017}" type="presOf" srcId="{FC9B85B3-06ED-481B-831F-72A7C95FCFB1}" destId="{541154A9-B2FA-4177-BEFB-2DF7C308EDCD}" srcOrd="0" destOrd="0" presId="urn:microsoft.com/office/officeart/2016/7/layout/RepeatingBendingProcessNew"/>
    <dgm:cxn modelId="{5A99E71B-37B5-4BDC-B613-0C6636C4EC94}" srcId="{C788F9D3-FF38-4688-9A43-8F7F984B4F06}" destId="{BFC3CFC4-3273-41CC-8F09-C26BEF9213FD}" srcOrd="5" destOrd="0" parTransId="{410C4613-38CD-4E3C-8C6B-C34A1E51FA16}" sibTransId="{7C3CC786-C6AB-4CB3-96B3-B441B0DD5F92}"/>
    <dgm:cxn modelId="{E310372B-D12C-437B-8218-F703AFD4319E}" srcId="{C788F9D3-FF38-4688-9A43-8F7F984B4F06}" destId="{979118F1-9496-49BF-8774-2205FB72E74C}" srcOrd="9" destOrd="0" parTransId="{EDB7DE84-7DFD-4C90-B43D-71043823A090}" sibTransId="{EE0E0633-0E9D-479D-9739-12220D4A534B}"/>
    <dgm:cxn modelId="{BE1F072F-5AAE-49BD-B4D9-F5A7C872AEE5}" type="presOf" srcId="{27BC5D97-6F34-46DD-B636-28071D89D7FC}" destId="{548D0E8D-44C5-420A-8413-2DCDD2AD42CE}" srcOrd="0" destOrd="0" presId="urn:microsoft.com/office/officeart/2016/7/layout/RepeatingBendingProcessNew"/>
    <dgm:cxn modelId="{E223F030-9873-499B-AC09-022D7F9FB3C3}" type="presOf" srcId="{5CC52554-2557-4092-A0D5-6B262D40FDAA}" destId="{DB26714E-AAD4-41AF-A7DF-E1DC8112D604}" srcOrd="1" destOrd="0" presId="urn:microsoft.com/office/officeart/2016/7/layout/RepeatingBendingProcessNew"/>
    <dgm:cxn modelId="{9F113931-E120-4764-9C0A-98B7E4546DBA}" type="presOf" srcId="{EE0E0633-0E9D-479D-9739-12220D4A534B}" destId="{DF72B80B-4645-4570-B06E-75964DD0B961}" srcOrd="0" destOrd="0" presId="urn:microsoft.com/office/officeart/2016/7/layout/RepeatingBendingProcessNew"/>
    <dgm:cxn modelId="{00512035-0CF6-4A9B-AE32-488A25B2DF1C}" type="presOf" srcId="{CAD5B518-EC82-4134-9477-528494C7E7C4}" destId="{7F7A1D19-21C1-4A23-B4C8-9B6E638E1A57}" srcOrd="0" destOrd="0" presId="urn:microsoft.com/office/officeart/2016/7/layout/RepeatingBendingProcessNew"/>
    <dgm:cxn modelId="{C0FCE036-DC64-4E9D-BBE9-79572551D080}" type="presOf" srcId="{4FB27283-9287-4375-9A91-EB778076724F}" destId="{445767F0-DDE6-4102-974B-E93349F77D3B}" srcOrd="0" destOrd="0" presId="urn:microsoft.com/office/officeart/2016/7/layout/RepeatingBendingProcessNew"/>
    <dgm:cxn modelId="{360CC437-5213-4987-8E93-F7729ACEC030}" type="presOf" srcId="{B4224300-4F6C-41C8-9773-C7D8083D8BA0}" destId="{C812D28F-4305-4EE3-93CD-80C32C685322}" srcOrd="0" destOrd="0" presId="urn:microsoft.com/office/officeart/2016/7/layout/RepeatingBendingProcessNew"/>
    <dgm:cxn modelId="{A1B0843A-B5FD-40BE-990E-EABE991B71CB}" srcId="{C788F9D3-FF38-4688-9A43-8F7F984B4F06}" destId="{9398D4AB-AF2E-445D-A346-7915CD127561}" srcOrd="0" destOrd="0" parTransId="{186BB8A1-AB99-4653-B75D-1DCEE7F695DB}" sibTransId="{9180730C-E578-4B5C-86AC-8B709C200D51}"/>
    <dgm:cxn modelId="{9B44923C-77A9-4D3F-B62F-12E9C4D28CEE}" type="presOf" srcId="{284BE8AA-368D-41F8-8877-DECB4178E5BD}" destId="{E9DF805D-9A82-4CED-B29C-9F815A0BDA2A}" srcOrd="0" destOrd="0" presId="urn:microsoft.com/office/officeart/2016/7/layout/RepeatingBendingProcessNew"/>
    <dgm:cxn modelId="{5F7CE467-35A8-46A9-9B09-DDF0626895D7}" srcId="{C788F9D3-FF38-4688-9A43-8F7F984B4F06}" destId="{4B435471-AA2D-46BE-B0A0-44430086092E}" srcOrd="3" destOrd="0" parTransId="{8A364446-7B21-45E3-B0C2-2E4593632683}" sibTransId="{FA8C4E67-9F95-4095-948E-9303CCCA8D93}"/>
    <dgm:cxn modelId="{100C4451-A7B5-4DB9-800E-20CA2F38717B}" srcId="{C788F9D3-FF38-4688-9A43-8F7F984B4F06}" destId="{284BE8AA-368D-41F8-8877-DECB4178E5BD}" srcOrd="7" destOrd="0" parTransId="{4D8303F7-9E72-4C10-94CA-7ECC2E88D234}" sibTransId="{7D166186-E69E-40EB-ABA0-D23EFD44DDFF}"/>
    <dgm:cxn modelId="{99D7BD55-F63B-4F08-97D1-84798C79D5FA}" type="presOf" srcId="{5CC52554-2557-4092-A0D5-6B262D40FDAA}" destId="{B8A395DF-F6F9-4E0F-AE11-E7644F509CC3}" srcOrd="0" destOrd="0" presId="urn:microsoft.com/office/officeart/2016/7/layout/RepeatingBendingProcessNew"/>
    <dgm:cxn modelId="{92AEE175-1926-44E2-A1EF-23E3FF76F6E8}" type="presOf" srcId="{9180730C-E578-4B5C-86AC-8B709C200D51}" destId="{66972AC2-BC36-4BC8-A495-D01977DD9BDC}" srcOrd="1" destOrd="0" presId="urn:microsoft.com/office/officeart/2016/7/layout/RepeatingBendingProcessNew"/>
    <dgm:cxn modelId="{9DF38F57-8F4D-4A29-91BE-2287EEC2A2A6}" type="presOf" srcId="{ABCCB7A5-65FC-4ACF-A72B-0FC95CF9E2E7}" destId="{C6E4779E-173F-4A14-B121-799B23258404}" srcOrd="0" destOrd="0" presId="urn:microsoft.com/office/officeart/2016/7/layout/RepeatingBendingProcessNew"/>
    <dgm:cxn modelId="{C34B4478-0C41-48BB-9E73-50609C10CC95}" type="presOf" srcId="{7C3CC786-C6AB-4CB3-96B3-B441B0DD5F92}" destId="{F6D9F0A3-8341-4A50-B6C8-F4113D27F274}" srcOrd="1" destOrd="0" presId="urn:microsoft.com/office/officeart/2016/7/layout/RepeatingBendingProcessNew"/>
    <dgm:cxn modelId="{3E5BE379-4968-41AD-B482-4B0008E8C75A}" type="presOf" srcId="{26FBC914-5AE9-440D-9AF0-7302D6C337C0}" destId="{8D1AC42D-ABBA-4EB7-B55B-F3F2F5A0AF1D}" srcOrd="0" destOrd="0" presId="urn:microsoft.com/office/officeart/2016/7/layout/RepeatingBendingProcessNew"/>
    <dgm:cxn modelId="{CB452881-D2D6-4B8A-A4EE-56E92FE09507}" type="presOf" srcId="{EE0E0633-0E9D-479D-9739-12220D4A534B}" destId="{205E22B0-C4B7-4051-9DA8-7E2F6A5A1965}" srcOrd="1" destOrd="0" presId="urn:microsoft.com/office/officeart/2016/7/layout/RepeatingBendingProcessNew"/>
    <dgm:cxn modelId="{4DEA5583-601E-4192-8D90-06E31CB88C28}" type="presOf" srcId="{9180730C-E578-4B5C-86AC-8B709C200D51}" destId="{05CB74AF-F39D-4880-8A68-F6A00E10EA70}" srcOrd="0" destOrd="0" presId="urn:microsoft.com/office/officeart/2016/7/layout/RepeatingBendingProcessNew"/>
    <dgm:cxn modelId="{3D1B3789-E351-4279-8250-BA33C8D9C2F4}" type="presOf" srcId="{FA8C4E67-9F95-4095-948E-9303CCCA8D93}" destId="{369E68F5-D786-4CA3-9E08-4F26F3FD50B2}" srcOrd="0" destOrd="0" presId="urn:microsoft.com/office/officeart/2016/7/layout/RepeatingBendingProcessNew"/>
    <dgm:cxn modelId="{16E44B97-A3BB-4017-9878-62E1BFCC4748}" type="presOf" srcId="{345B45BD-DDA5-43A0-976A-9F1A2C325781}" destId="{BFF3013E-6BD0-4D87-86DB-34C402CF8012}" srcOrd="0" destOrd="0" presId="urn:microsoft.com/office/officeart/2016/7/layout/RepeatingBendingProcessNew"/>
    <dgm:cxn modelId="{71552D98-D46A-42F9-B76A-5EB75FA11C55}" srcId="{C788F9D3-FF38-4688-9A43-8F7F984B4F06}" destId="{5C250C81-B8F4-47B7-A5EE-899B8FFD2830}" srcOrd="6" destOrd="0" parTransId="{89F6AF4E-0C70-46A5-9FB1-CA8DA3174A88}" sibTransId="{4FB27283-9287-4375-9A91-EB778076724F}"/>
    <dgm:cxn modelId="{6D2EBEA0-78F5-41BD-8175-07C7ADB1BE59}" type="presOf" srcId="{FC9B85B3-06ED-481B-831F-72A7C95FCFB1}" destId="{0FE54D46-D08D-4A0D-8507-041BD84D86FA}" srcOrd="1" destOrd="0" presId="urn:microsoft.com/office/officeart/2016/7/layout/RepeatingBendingProcessNew"/>
    <dgm:cxn modelId="{E62F4FA8-9E9B-4EB3-8A2E-B829EB3980A0}" type="presOf" srcId="{4FB27283-9287-4375-9A91-EB778076724F}" destId="{5FD19B9C-F15E-44BB-B45A-BBAD6F3DAE99}" srcOrd="1" destOrd="0" presId="urn:microsoft.com/office/officeart/2016/7/layout/RepeatingBendingProcessNew"/>
    <dgm:cxn modelId="{8BD91AAB-1A3B-4DE5-8A66-D08247341DED}" type="presOf" srcId="{27BC5D97-6F34-46DD-B636-28071D89D7FC}" destId="{97EEB873-FC46-4739-920F-173A57C4849B}" srcOrd="1" destOrd="0" presId="urn:microsoft.com/office/officeart/2016/7/layout/RepeatingBendingProcessNew"/>
    <dgm:cxn modelId="{E3DC67BD-D13C-43C7-8944-5F72160B00CA}" srcId="{C788F9D3-FF38-4688-9A43-8F7F984B4F06}" destId="{CAD5B518-EC82-4134-9477-528494C7E7C4}" srcOrd="12" destOrd="0" parTransId="{1CE1ABF1-AD14-495B-9CF7-6406B84AD499}" sibTransId="{7BA0198E-F249-4597-A198-C06821FF5D1E}"/>
    <dgm:cxn modelId="{827330C0-6259-4DD4-8913-B56B7D3AD7D6}" type="presOf" srcId="{48FF4DEA-EE59-4855-B236-23B505EBC10A}" destId="{AB5E5565-E459-4467-BE1E-46A87DDF530C}" srcOrd="0" destOrd="0" presId="urn:microsoft.com/office/officeart/2016/7/layout/RepeatingBendingProcessNew"/>
    <dgm:cxn modelId="{BAF2BFC0-3587-46F8-8AF3-7AF6851B74C1}" srcId="{C788F9D3-FF38-4688-9A43-8F7F984B4F06}" destId="{26FBC914-5AE9-440D-9AF0-7302D6C337C0}" srcOrd="2" destOrd="0" parTransId="{A8013388-D831-448A-A247-5A3E5D393788}" sibTransId="{5CC52554-2557-4092-A0D5-6B262D40FDAA}"/>
    <dgm:cxn modelId="{2A6BF2C4-E7FF-475E-8378-A87972F19498}" type="presOf" srcId="{979118F1-9496-49BF-8774-2205FB72E74C}" destId="{30C87370-6BC3-4041-88A3-CC6BB08EC3DB}" srcOrd="0" destOrd="0" presId="urn:microsoft.com/office/officeart/2016/7/layout/RepeatingBendingProcessNew"/>
    <dgm:cxn modelId="{0FC792CD-E199-45F1-9214-2A5DB651E284}" type="presOf" srcId="{65820295-8DBB-42D0-BCB1-8080C4239744}" destId="{05AE4683-FAAF-4D15-BA4A-F8A4DD164D12}" srcOrd="0" destOrd="0" presId="urn:microsoft.com/office/officeart/2016/7/layout/RepeatingBendingProcessNew"/>
    <dgm:cxn modelId="{7D8EC3D3-B63B-4A3D-AE22-F319489B7C3B}" type="presOf" srcId="{BEB035EB-C478-425E-8FED-10AAC7419C8F}" destId="{5F107945-E6FF-41CB-B30B-5F38D8816425}" srcOrd="0" destOrd="0" presId="urn:microsoft.com/office/officeart/2016/7/layout/RepeatingBendingProcessNew"/>
    <dgm:cxn modelId="{D5E1B6D8-12E3-4253-8EA1-12C24BA5A5D2}" type="presOf" srcId="{5C250C81-B8F4-47B7-A5EE-899B8FFD2830}" destId="{09F29C8F-9988-439E-A7C3-2B449E454B0C}" srcOrd="0" destOrd="0" presId="urn:microsoft.com/office/officeart/2016/7/layout/RepeatingBendingProcessNew"/>
    <dgm:cxn modelId="{F13E0BD9-80D3-4060-9BF4-7D6EFD5835A0}" type="presOf" srcId="{FA8C4E67-9F95-4095-948E-9303CCCA8D93}" destId="{32F37B64-CF10-4050-87C2-38258A5F5E5E}" srcOrd="1" destOrd="0" presId="urn:microsoft.com/office/officeart/2016/7/layout/RepeatingBendingProcessNew"/>
    <dgm:cxn modelId="{BAEAD2E5-6427-4CB3-877F-29F4836D606A}" type="presOf" srcId="{BFC3CFC4-3273-41CC-8F09-C26BEF9213FD}" destId="{2E2A80D1-0E99-45A2-8504-F3446818B0DB}" srcOrd="0" destOrd="0" presId="urn:microsoft.com/office/officeart/2016/7/layout/RepeatingBendingProcessNew"/>
    <dgm:cxn modelId="{E6E5EBE8-E453-4544-9463-FC963913857F}" type="presOf" srcId="{BEB035EB-C478-425E-8FED-10AAC7419C8F}" destId="{15CD9F97-109E-4BEA-970E-8AB76EB3560C}" srcOrd="1" destOrd="0" presId="urn:microsoft.com/office/officeart/2016/7/layout/RepeatingBendingProcessNew"/>
    <dgm:cxn modelId="{3EA1E2EA-0412-44B4-B9DE-7DB73998008F}" srcId="{C788F9D3-FF38-4688-9A43-8F7F984B4F06}" destId="{ABCCB7A5-65FC-4ACF-A72B-0FC95CF9E2E7}" srcOrd="10" destOrd="0" parTransId="{7F3F122A-90BE-483A-A314-18ED2C962272}" sibTransId="{FC9B85B3-06ED-481B-831F-72A7C95FCFB1}"/>
    <dgm:cxn modelId="{78725FEC-98D2-4D28-AD05-5CE2C6EEA4A6}" srcId="{C788F9D3-FF38-4688-9A43-8F7F984B4F06}" destId="{D262952B-4E34-4F24-8A2F-C5F6B45C2DD3}" srcOrd="8" destOrd="0" parTransId="{03D1F447-06D1-43EB-B49C-3A0637A81E4C}" sibTransId="{BEB035EB-C478-425E-8FED-10AAC7419C8F}"/>
    <dgm:cxn modelId="{DA7C34EE-3125-45F9-BA0B-3662EDA56121}" type="presOf" srcId="{4B435471-AA2D-46BE-B0A0-44430086092E}" destId="{59608851-500D-4E9E-8BB7-771C2FBC044D}" srcOrd="0" destOrd="0" presId="urn:microsoft.com/office/officeart/2016/7/layout/RepeatingBendingProcessNew"/>
    <dgm:cxn modelId="{E0B49AEE-749A-4E4E-94AE-616CF552E3CE}" srcId="{C788F9D3-FF38-4688-9A43-8F7F984B4F06}" destId="{65820295-8DBB-42D0-BCB1-8080C4239744}" srcOrd="4" destOrd="0" parTransId="{E6280861-9DF6-40B1-BC7A-24A5E3158DAD}" sibTransId="{27BC5D97-6F34-46DD-B636-28071D89D7FC}"/>
    <dgm:cxn modelId="{865268F6-A674-4AFE-8F08-3A4A2D84CEB9}" type="presOf" srcId="{22D0396B-6BCF-4971-9996-792E3CC73F99}" destId="{78261756-FB55-4106-A0A6-9412B307B4AA}" srcOrd="0" destOrd="0" presId="urn:microsoft.com/office/officeart/2016/7/layout/RepeatingBendingProcessNew"/>
    <dgm:cxn modelId="{133295F6-A72B-4FF2-A3FE-9591148FD1AC}" type="presOf" srcId="{C788F9D3-FF38-4688-9A43-8F7F984B4F06}" destId="{25879175-DC92-4855-8074-EB068458CFAC}" srcOrd="0" destOrd="0" presId="urn:microsoft.com/office/officeart/2016/7/layout/RepeatingBendingProcessNew"/>
    <dgm:cxn modelId="{27C5CAF7-99FF-4C84-AE12-441C21A287A8}" srcId="{C788F9D3-FF38-4688-9A43-8F7F984B4F06}" destId="{B4224300-4F6C-41C8-9773-C7D8083D8BA0}" srcOrd="1" destOrd="0" parTransId="{985964D4-8CAA-4343-A396-FC1A615FAB8D}" sibTransId="{48FF4DEA-EE59-4855-B236-23B505EBC10A}"/>
    <dgm:cxn modelId="{D5936EFD-79D3-420F-BC85-AB6EEA9D288C}" type="presOf" srcId="{9398D4AB-AF2E-445D-A346-7915CD127561}" destId="{0811BF7E-FACF-4A7F-8F45-62B056D60295}" srcOrd="0" destOrd="0" presId="urn:microsoft.com/office/officeart/2016/7/layout/RepeatingBendingProcessNew"/>
    <dgm:cxn modelId="{76DDBB2D-1E06-4BCE-AD41-2CC001B05542}" type="presParOf" srcId="{25879175-DC92-4855-8074-EB068458CFAC}" destId="{0811BF7E-FACF-4A7F-8F45-62B056D60295}" srcOrd="0" destOrd="0" presId="urn:microsoft.com/office/officeart/2016/7/layout/RepeatingBendingProcessNew"/>
    <dgm:cxn modelId="{45F32107-99C6-4EF1-A78D-EA6127A1CF34}" type="presParOf" srcId="{25879175-DC92-4855-8074-EB068458CFAC}" destId="{05CB74AF-F39D-4880-8A68-F6A00E10EA70}" srcOrd="1" destOrd="0" presId="urn:microsoft.com/office/officeart/2016/7/layout/RepeatingBendingProcessNew"/>
    <dgm:cxn modelId="{5FAD5956-ACF5-48AE-87DF-126A23B8B944}" type="presParOf" srcId="{05CB74AF-F39D-4880-8A68-F6A00E10EA70}" destId="{66972AC2-BC36-4BC8-A495-D01977DD9BDC}" srcOrd="0" destOrd="0" presId="urn:microsoft.com/office/officeart/2016/7/layout/RepeatingBendingProcessNew"/>
    <dgm:cxn modelId="{F842E49F-DA03-4313-8975-9FCE418C4251}" type="presParOf" srcId="{25879175-DC92-4855-8074-EB068458CFAC}" destId="{C812D28F-4305-4EE3-93CD-80C32C685322}" srcOrd="2" destOrd="0" presId="urn:microsoft.com/office/officeart/2016/7/layout/RepeatingBendingProcessNew"/>
    <dgm:cxn modelId="{7A6F4774-8DD0-4675-B51D-47DFE2B93E19}" type="presParOf" srcId="{25879175-DC92-4855-8074-EB068458CFAC}" destId="{AB5E5565-E459-4467-BE1E-46A87DDF530C}" srcOrd="3" destOrd="0" presId="urn:microsoft.com/office/officeart/2016/7/layout/RepeatingBendingProcessNew"/>
    <dgm:cxn modelId="{85AD0271-29D4-448F-8411-73D4C58E7195}" type="presParOf" srcId="{AB5E5565-E459-4467-BE1E-46A87DDF530C}" destId="{75114A96-42EA-45B1-88FE-9CFAE9A24207}" srcOrd="0" destOrd="0" presId="urn:microsoft.com/office/officeart/2016/7/layout/RepeatingBendingProcessNew"/>
    <dgm:cxn modelId="{A2BD0640-BE59-4641-ACED-37B4FA94F813}" type="presParOf" srcId="{25879175-DC92-4855-8074-EB068458CFAC}" destId="{8D1AC42D-ABBA-4EB7-B55B-F3F2F5A0AF1D}" srcOrd="4" destOrd="0" presId="urn:microsoft.com/office/officeart/2016/7/layout/RepeatingBendingProcessNew"/>
    <dgm:cxn modelId="{CDA881E0-4A05-4DB8-A462-65070BD86F63}" type="presParOf" srcId="{25879175-DC92-4855-8074-EB068458CFAC}" destId="{B8A395DF-F6F9-4E0F-AE11-E7644F509CC3}" srcOrd="5" destOrd="0" presId="urn:microsoft.com/office/officeart/2016/7/layout/RepeatingBendingProcessNew"/>
    <dgm:cxn modelId="{68471B92-0476-4A8A-BB76-1A32A718D94B}" type="presParOf" srcId="{B8A395DF-F6F9-4E0F-AE11-E7644F509CC3}" destId="{DB26714E-AAD4-41AF-A7DF-E1DC8112D604}" srcOrd="0" destOrd="0" presId="urn:microsoft.com/office/officeart/2016/7/layout/RepeatingBendingProcessNew"/>
    <dgm:cxn modelId="{CAF0422A-63D0-4352-8D3C-7AEB35B51D7C}" type="presParOf" srcId="{25879175-DC92-4855-8074-EB068458CFAC}" destId="{59608851-500D-4E9E-8BB7-771C2FBC044D}" srcOrd="6" destOrd="0" presId="urn:microsoft.com/office/officeart/2016/7/layout/RepeatingBendingProcessNew"/>
    <dgm:cxn modelId="{12128448-1402-4C24-89DB-858D01727075}" type="presParOf" srcId="{25879175-DC92-4855-8074-EB068458CFAC}" destId="{369E68F5-D786-4CA3-9E08-4F26F3FD50B2}" srcOrd="7" destOrd="0" presId="urn:microsoft.com/office/officeart/2016/7/layout/RepeatingBendingProcessNew"/>
    <dgm:cxn modelId="{FB3B540D-2485-40D6-9449-83530AF83677}" type="presParOf" srcId="{369E68F5-D786-4CA3-9E08-4F26F3FD50B2}" destId="{32F37B64-CF10-4050-87C2-38258A5F5E5E}" srcOrd="0" destOrd="0" presId="urn:microsoft.com/office/officeart/2016/7/layout/RepeatingBendingProcessNew"/>
    <dgm:cxn modelId="{B5149065-BDF3-4740-84D4-C6F8E9917487}" type="presParOf" srcId="{25879175-DC92-4855-8074-EB068458CFAC}" destId="{05AE4683-FAAF-4D15-BA4A-F8A4DD164D12}" srcOrd="8" destOrd="0" presId="urn:microsoft.com/office/officeart/2016/7/layout/RepeatingBendingProcessNew"/>
    <dgm:cxn modelId="{E82DF182-557F-4DEB-A44E-7EE692E873AD}" type="presParOf" srcId="{25879175-DC92-4855-8074-EB068458CFAC}" destId="{548D0E8D-44C5-420A-8413-2DCDD2AD42CE}" srcOrd="9" destOrd="0" presId="urn:microsoft.com/office/officeart/2016/7/layout/RepeatingBendingProcessNew"/>
    <dgm:cxn modelId="{CB635CB5-A22C-40F4-875A-C45132EABB10}" type="presParOf" srcId="{548D0E8D-44C5-420A-8413-2DCDD2AD42CE}" destId="{97EEB873-FC46-4739-920F-173A57C4849B}" srcOrd="0" destOrd="0" presId="urn:microsoft.com/office/officeart/2016/7/layout/RepeatingBendingProcessNew"/>
    <dgm:cxn modelId="{5F3B834D-0D13-4A8F-B5E6-FC1284929D0A}" type="presParOf" srcId="{25879175-DC92-4855-8074-EB068458CFAC}" destId="{2E2A80D1-0E99-45A2-8504-F3446818B0DB}" srcOrd="10" destOrd="0" presId="urn:microsoft.com/office/officeart/2016/7/layout/RepeatingBendingProcessNew"/>
    <dgm:cxn modelId="{3188ABE5-19DB-4B25-ADBF-8FFA2FD5D9F8}" type="presParOf" srcId="{25879175-DC92-4855-8074-EB068458CFAC}" destId="{78862E4D-2310-4B45-BA94-436BDB63EC9E}" srcOrd="11" destOrd="0" presId="urn:microsoft.com/office/officeart/2016/7/layout/RepeatingBendingProcessNew"/>
    <dgm:cxn modelId="{0AC2D815-E083-468E-80FA-3A2C19BF4EF8}" type="presParOf" srcId="{78862E4D-2310-4B45-BA94-436BDB63EC9E}" destId="{F6D9F0A3-8341-4A50-B6C8-F4113D27F274}" srcOrd="0" destOrd="0" presId="urn:microsoft.com/office/officeart/2016/7/layout/RepeatingBendingProcessNew"/>
    <dgm:cxn modelId="{53B541B6-9A25-4206-AAA9-5F79D8DB66AD}" type="presParOf" srcId="{25879175-DC92-4855-8074-EB068458CFAC}" destId="{09F29C8F-9988-439E-A7C3-2B449E454B0C}" srcOrd="12" destOrd="0" presId="urn:microsoft.com/office/officeart/2016/7/layout/RepeatingBendingProcessNew"/>
    <dgm:cxn modelId="{47AE9087-86CF-42BD-9938-0397D00BDB19}" type="presParOf" srcId="{25879175-DC92-4855-8074-EB068458CFAC}" destId="{445767F0-DDE6-4102-974B-E93349F77D3B}" srcOrd="13" destOrd="0" presId="urn:microsoft.com/office/officeart/2016/7/layout/RepeatingBendingProcessNew"/>
    <dgm:cxn modelId="{2F7246D0-C820-441F-8D3E-A13CB9DBC270}" type="presParOf" srcId="{445767F0-DDE6-4102-974B-E93349F77D3B}" destId="{5FD19B9C-F15E-44BB-B45A-BBAD6F3DAE99}" srcOrd="0" destOrd="0" presId="urn:microsoft.com/office/officeart/2016/7/layout/RepeatingBendingProcessNew"/>
    <dgm:cxn modelId="{65718628-E8DA-4B62-9F7E-5695D077AA6B}" type="presParOf" srcId="{25879175-DC92-4855-8074-EB068458CFAC}" destId="{E9DF805D-9A82-4CED-B29C-9F815A0BDA2A}" srcOrd="14" destOrd="0" presId="urn:microsoft.com/office/officeart/2016/7/layout/RepeatingBendingProcessNew"/>
    <dgm:cxn modelId="{46A87DD1-D049-468A-8B97-56CB4DA27B3B}" type="presParOf" srcId="{25879175-DC92-4855-8074-EB068458CFAC}" destId="{05FA43B6-8CF0-4F93-A752-E52F8DF92078}" srcOrd="15" destOrd="0" presId="urn:microsoft.com/office/officeart/2016/7/layout/RepeatingBendingProcessNew"/>
    <dgm:cxn modelId="{C99E3A1A-94A6-44CD-A0FD-68972352A4B1}" type="presParOf" srcId="{05FA43B6-8CF0-4F93-A752-E52F8DF92078}" destId="{C4BFD186-E611-4AF8-AB74-3D4D6A049A08}" srcOrd="0" destOrd="0" presId="urn:microsoft.com/office/officeart/2016/7/layout/RepeatingBendingProcessNew"/>
    <dgm:cxn modelId="{5BF03523-76E9-46D4-9770-9D6617334A8A}" type="presParOf" srcId="{25879175-DC92-4855-8074-EB068458CFAC}" destId="{7F5444C0-856D-4639-A53A-79BE98BCA193}" srcOrd="16" destOrd="0" presId="urn:microsoft.com/office/officeart/2016/7/layout/RepeatingBendingProcessNew"/>
    <dgm:cxn modelId="{BCE7A2E7-6735-41B5-A168-F96C37D506FC}" type="presParOf" srcId="{25879175-DC92-4855-8074-EB068458CFAC}" destId="{5F107945-E6FF-41CB-B30B-5F38D8816425}" srcOrd="17" destOrd="0" presId="urn:microsoft.com/office/officeart/2016/7/layout/RepeatingBendingProcessNew"/>
    <dgm:cxn modelId="{2590CFC7-CCB7-447F-8F47-F47ACAE75C6E}" type="presParOf" srcId="{5F107945-E6FF-41CB-B30B-5F38D8816425}" destId="{15CD9F97-109E-4BEA-970E-8AB76EB3560C}" srcOrd="0" destOrd="0" presId="urn:microsoft.com/office/officeart/2016/7/layout/RepeatingBendingProcessNew"/>
    <dgm:cxn modelId="{FD6D0012-FA65-4A98-AA3E-463E9996D7EE}" type="presParOf" srcId="{25879175-DC92-4855-8074-EB068458CFAC}" destId="{30C87370-6BC3-4041-88A3-CC6BB08EC3DB}" srcOrd="18" destOrd="0" presId="urn:microsoft.com/office/officeart/2016/7/layout/RepeatingBendingProcessNew"/>
    <dgm:cxn modelId="{2903065A-6A6C-4B41-A271-F7B60A9BBDB5}" type="presParOf" srcId="{25879175-DC92-4855-8074-EB068458CFAC}" destId="{DF72B80B-4645-4570-B06E-75964DD0B961}" srcOrd="19" destOrd="0" presId="urn:microsoft.com/office/officeart/2016/7/layout/RepeatingBendingProcessNew"/>
    <dgm:cxn modelId="{5540F4B8-E990-42F9-814D-150C7E611BFF}" type="presParOf" srcId="{DF72B80B-4645-4570-B06E-75964DD0B961}" destId="{205E22B0-C4B7-4051-9DA8-7E2F6A5A1965}" srcOrd="0" destOrd="0" presId="urn:microsoft.com/office/officeart/2016/7/layout/RepeatingBendingProcessNew"/>
    <dgm:cxn modelId="{D7C587F0-5BA3-4765-AB3C-2C0C25F834EA}" type="presParOf" srcId="{25879175-DC92-4855-8074-EB068458CFAC}" destId="{C6E4779E-173F-4A14-B121-799B23258404}" srcOrd="20" destOrd="0" presId="urn:microsoft.com/office/officeart/2016/7/layout/RepeatingBendingProcessNew"/>
    <dgm:cxn modelId="{809BE7F9-363B-418B-9AC9-6CB1AB7F6086}" type="presParOf" srcId="{25879175-DC92-4855-8074-EB068458CFAC}" destId="{541154A9-B2FA-4177-BEFB-2DF7C308EDCD}" srcOrd="21" destOrd="0" presId="urn:microsoft.com/office/officeart/2016/7/layout/RepeatingBendingProcessNew"/>
    <dgm:cxn modelId="{47AC5E91-0EB0-4879-B09D-A4B767A4F53F}" type="presParOf" srcId="{541154A9-B2FA-4177-BEFB-2DF7C308EDCD}" destId="{0FE54D46-D08D-4A0D-8507-041BD84D86FA}" srcOrd="0" destOrd="0" presId="urn:microsoft.com/office/officeart/2016/7/layout/RepeatingBendingProcessNew"/>
    <dgm:cxn modelId="{78CA59FE-D9A7-4A81-9BA4-4E09E43E48B8}" type="presParOf" srcId="{25879175-DC92-4855-8074-EB068458CFAC}" destId="{78261756-FB55-4106-A0A6-9412B307B4AA}" srcOrd="22" destOrd="0" presId="urn:microsoft.com/office/officeart/2016/7/layout/RepeatingBendingProcessNew"/>
    <dgm:cxn modelId="{10632EED-E8C3-49D5-9C26-CB92355FC06F}" type="presParOf" srcId="{25879175-DC92-4855-8074-EB068458CFAC}" destId="{BFF3013E-6BD0-4D87-86DB-34C402CF8012}" srcOrd="23" destOrd="0" presId="urn:microsoft.com/office/officeart/2016/7/layout/RepeatingBendingProcessNew"/>
    <dgm:cxn modelId="{E5173359-5C44-4A1B-8B72-8A6CAF90D668}" type="presParOf" srcId="{BFF3013E-6BD0-4D87-86DB-34C402CF8012}" destId="{68A98172-1086-442E-A306-7A35E3D35C10}" srcOrd="0" destOrd="0" presId="urn:microsoft.com/office/officeart/2016/7/layout/RepeatingBendingProcessNew"/>
    <dgm:cxn modelId="{D75C395C-7E1D-417B-B54B-E963569ED77B}" type="presParOf" srcId="{25879175-DC92-4855-8074-EB068458CFAC}" destId="{7F7A1D19-21C1-4A23-B4C8-9B6E638E1A57}" srcOrd="2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B74AF-F39D-4880-8A68-F6A00E10EA70}">
      <dsp:nvSpPr>
        <dsp:cNvPr id="0" name=""/>
        <dsp:cNvSpPr/>
      </dsp:nvSpPr>
      <dsp:spPr>
        <a:xfrm>
          <a:off x="1693866" y="924160"/>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3113" y="967937"/>
        <a:ext cx="19425" cy="3885"/>
      </dsp:txXfrm>
    </dsp:sp>
    <dsp:sp modelId="{0811BF7E-FACF-4A7F-8F45-62B056D60295}">
      <dsp:nvSpPr>
        <dsp:cNvPr id="0" name=""/>
        <dsp:cNvSpPr/>
      </dsp:nvSpPr>
      <dsp:spPr>
        <a:xfrm>
          <a:off x="6453" y="463116"/>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The dataset comprises the following columns:</a:t>
          </a:r>
        </a:p>
      </dsp:txBody>
      <dsp:txXfrm>
        <a:off x="6453" y="463116"/>
        <a:ext cx="1689213" cy="1013527"/>
      </dsp:txXfrm>
    </dsp:sp>
    <dsp:sp modelId="{AB5E5565-E459-4467-BE1E-46A87DDF530C}">
      <dsp:nvSpPr>
        <dsp:cNvPr id="0" name=""/>
        <dsp:cNvSpPr/>
      </dsp:nvSpPr>
      <dsp:spPr>
        <a:xfrm>
          <a:off x="3771599" y="924160"/>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40845" y="967937"/>
        <a:ext cx="19425" cy="3885"/>
      </dsp:txXfrm>
    </dsp:sp>
    <dsp:sp modelId="{C812D28F-4305-4EE3-93CD-80C32C685322}">
      <dsp:nvSpPr>
        <dsp:cNvPr id="0" name=""/>
        <dsp:cNvSpPr/>
      </dsp:nvSpPr>
      <dsp:spPr>
        <a:xfrm>
          <a:off x="2084186" y="463116"/>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Booking_ID: A unique identifier for each hotel reservation.</a:t>
          </a:r>
        </a:p>
      </dsp:txBody>
      <dsp:txXfrm>
        <a:off x="2084186" y="463116"/>
        <a:ext cx="1689213" cy="1013527"/>
      </dsp:txXfrm>
    </dsp:sp>
    <dsp:sp modelId="{B8A395DF-F6F9-4E0F-AE11-E7644F509CC3}">
      <dsp:nvSpPr>
        <dsp:cNvPr id="0" name=""/>
        <dsp:cNvSpPr/>
      </dsp:nvSpPr>
      <dsp:spPr>
        <a:xfrm>
          <a:off x="5849331" y="924160"/>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18578" y="967937"/>
        <a:ext cx="19425" cy="3885"/>
      </dsp:txXfrm>
    </dsp:sp>
    <dsp:sp modelId="{8D1AC42D-ABBA-4EB7-B55B-F3F2F5A0AF1D}">
      <dsp:nvSpPr>
        <dsp:cNvPr id="0" name=""/>
        <dsp:cNvSpPr/>
      </dsp:nvSpPr>
      <dsp:spPr>
        <a:xfrm>
          <a:off x="4161918" y="463116"/>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no_of_adults: The number of adults in the reservation.</a:t>
          </a:r>
        </a:p>
      </dsp:txBody>
      <dsp:txXfrm>
        <a:off x="4161918" y="463116"/>
        <a:ext cx="1689213" cy="1013527"/>
      </dsp:txXfrm>
    </dsp:sp>
    <dsp:sp modelId="{369E68F5-D786-4CA3-9E08-4F26F3FD50B2}">
      <dsp:nvSpPr>
        <dsp:cNvPr id="0" name=""/>
        <dsp:cNvSpPr/>
      </dsp:nvSpPr>
      <dsp:spPr>
        <a:xfrm>
          <a:off x="7927063" y="924160"/>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6310" y="967937"/>
        <a:ext cx="19425" cy="3885"/>
      </dsp:txXfrm>
    </dsp:sp>
    <dsp:sp modelId="{59608851-500D-4E9E-8BB7-771C2FBC044D}">
      <dsp:nvSpPr>
        <dsp:cNvPr id="0" name=""/>
        <dsp:cNvSpPr/>
      </dsp:nvSpPr>
      <dsp:spPr>
        <a:xfrm>
          <a:off x="6239650" y="463116"/>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no_of_children: The number of children in the reservation.</a:t>
          </a:r>
        </a:p>
      </dsp:txBody>
      <dsp:txXfrm>
        <a:off x="6239650" y="463116"/>
        <a:ext cx="1689213" cy="1013527"/>
      </dsp:txXfrm>
    </dsp:sp>
    <dsp:sp modelId="{548D0E8D-44C5-420A-8413-2DCDD2AD42CE}">
      <dsp:nvSpPr>
        <dsp:cNvPr id="0" name=""/>
        <dsp:cNvSpPr/>
      </dsp:nvSpPr>
      <dsp:spPr>
        <a:xfrm>
          <a:off x="851060" y="1474844"/>
          <a:ext cx="8310929" cy="357919"/>
        </a:xfrm>
        <a:custGeom>
          <a:avLst/>
          <a:gdLst/>
          <a:ahLst/>
          <a:cxnLst/>
          <a:rect l="0" t="0" r="0" b="0"/>
          <a:pathLst>
            <a:path>
              <a:moveTo>
                <a:pt x="8310929" y="0"/>
              </a:moveTo>
              <a:lnTo>
                <a:pt x="8310929" y="196059"/>
              </a:lnTo>
              <a:lnTo>
                <a:pt x="0" y="196059"/>
              </a:lnTo>
              <a:lnTo>
                <a:pt x="0" y="3579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8524" y="1651861"/>
        <a:ext cx="416000" cy="3885"/>
      </dsp:txXfrm>
    </dsp:sp>
    <dsp:sp modelId="{05AE4683-FAAF-4D15-BA4A-F8A4DD164D12}">
      <dsp:nvSpPr>
        <dsp:cNvPr id="0" name=""/>
        <dsp:cNvSpPr/>
      </dsp:nvSpPr>
      <dsp:spPr>
        <a:xfrm>
          <a:off x="8317383" y="463116"/>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no_of_weekend_nights: The number of weekend nights in the reservation.</a:t>
          </a:r>
        </a:p>
      </dsp:txBody>
      <dsp:txXfrm>
        <a:off x="8317383" y="463116"/>
        <a:ext cx="1689213" cy="1013527"/>
      </dsp:txXfrm>
    </dsp:sp>
    <dsp:sp modelId="{78862E4D-2310-4B45-BA94-436BDB63EC9E}">
      <dsp:nvSpPr>
        <dsp:cNvPr id="0" name=""/>
        <dsp:cNvSpPr/>
      </dsp:nvSpPr>
      <dsp:spPr>
        <a:xfrm>
          <a:off x="1693866" y="2326207"/>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3113" y="2369984"/>
        <a:ext cx="19425" cy="3885"/>
      </dsp:txXfrm>
    </dsp:sp>
    <dsp:sp modelId="{2E2A80D1-0E99-45A2-8504-F3446818B0DB}">
      <dsp:nvSpPr>
        <dsp:cNvPr id="0" name=""/>
        <dsp:cNvSpPr/>
      </dsp:nvSpPr>
      <dsp:spPr>
        <a:xfrm>
          <a:off x="6453" y="1865163"/>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no_of_week_nights: The number of weeknights in the reservation.</a:t>
          </a:r>
        </a:p>
      </dsp:txBody>
      <dsp:txXfrm>
        <a:off x="6453" y="1865163"/>
        <a:ext cx="1689213" cy="1013527"/>
      </dsp:txXfrm>
    </dsp:sp>
    <dsp:sp modelId="{445767F0-DDE6-4102-974B-E93349F77D3B}">
      <dsp:nvSpPr>
        <dsp:cNvPr id="0" name=""/>
        <dsp:cNvSpPr/>
      </dsp:nvSpPr>
      <dsp:spPr>
        <a:xfrm>
          <a:off x="3771599" y="2326207"/>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40845" y="2369984"/>
        <a:ext cx="19425" cy="3885"/>
      </dsp:txXfrm>
    </dsp:sp>
    <dsp:sp modelId="{09F29C8F-9988-439E-A7C3-2B449E454B0C}">
      <dsp:nvSpPr>
        <dsp:cNvPr id="0" name=""/>
        <dsp:cNvSpPr/>
      </dsp:nvSpPr>
      <dsp:spPr>
        <a:xfrm>
          <a:off x="2084186" y="1865163"/>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type_of_meal_plan: The meal plan chosen by the guests.</a:t>
          </a:r>
        </a:p>
      </dsp:txBody>
      <dsp:txXfrm>
        <a:off x="2084186" y="1865163"/>
        <a:ext cx="1689213" cy="1013527"/>
      </dsp:txXfrm>
    </dsp:sp>
    <dsp:sp modelId="{05FA43B6-8CF0-4F93-A752-E52F8DF92078}">
      <dsp:nvSpPr>
        <dsp:cNvPr id="0" name=""/>
        <dsp:cNvSpPr/>
      </dsp:nvSpPr>
      <dsp:spPr>
        <a:xfrm>
          <a:off x="5849331" y="2326207"/>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18578" y="2369984"/>
        <a:ext cx="19425" cy="3885"/>
      </dsp:txXfrm>
    </dsp:sp>
    <dsp:sp modelId="{E9DF805D-9A82-4CED-B29C-9F815A0BDA2A}">
      <dsp:nvSpPr>
        <dsp:cNvPr id="0" name=""/>
        <dsp:cNvSpPr/>
      </dsp:nvSpPr>
      <dsp:spPr>
        <a:xfrm>
          <a:off x="4161918" y="1865163"/>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room_type_reserved: The type of room reserved by the guests.</a:t>
          </a:r>
        </a:p>
      </dsp:txBody>
      <dsp:txXfrm>
        <a:off x="4161918" y="1865163"/>
        <a:ext cx="1689213" cy="1013527"/>
      </dsp:txXfrm>
    </dsp:sp>
    <dsp:sp modelId="{5F107945-E6FF-41CB-B30B-5F38D8816425}">
      <dsp:nvSpPr>
        <dsp:cNvPr id="0" name=""/>
        <dsp:cNvSpPr/>
      </dsp:nvSpPr>
      <dsp:spPr>
        <a:xfrm>
          <a:off x="7927063" y="2326207"/>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6310" y="2369984"/>
        <a:ext cx="19425" cy="3885"/>
      </dsp:txXfrm>
    </dsp:sp>
    <dsp:sp modelId="{7F5444C0-856D-4639-A53A-79BE98BCA193}">
      <dsp:nvSpPr>
        <dsp:cNvPr id="0" name=""/>
        <dsp:cNvSpPr/>
      </dsp:nvSpPr>
      <dsp:spPr>
        <a:xfrm>
          <a:off x="6239650" y="1865163"/>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lead_time: The number of days between booking and arrival.</a:t>
          </a:r>
        </a:p>
      </dsp:txBody>
      <dsp:txXfrm>
        <a:off x="6239650" y="1865163"/>
        <a:ext cx="1689213" cy="1013527"/>
      </dsp:txXfrm>
    </dsp:sp>
    <dsp:sp modelId="{DF72B80B-4645-4570-B06E-75964DD0B961}">
      <dsp:nvSpPr>
        <dsp:cNvPr id="0" name=""/>
        <dsp:cNvSpPr/>
      </dsp:nvSpPr>
      <dsp:spPr>
        <a:xfrm>
          <a:off x="851060" y="2876891"/>
          <a:ext cx="8310929" cy="357919"/>
        </a:xfrm>
        <a:custGeom>
          <a:avLst/>
          <a:gdLst/>
          <a:ahLst/>
          <a:cxnLst/>
          <a:rect l="0" t="0" r="0" b="0"/>
          <a:pathLst>
            <a:path>
              <a:moveTo>
                <a:pt x="8310929" y="0"/>
              </a:moveTo>
              <a:lnTo>
                <a:pt x="8310929" y="196059"/>
              </a:lnTo>
              <a:lnTo>
                <a:pt x="0" y="196059"/>
              </a:lnTo>
              <a:lnTo>
                <a:pt x="0" y="3579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8524" y="3053908"/>
        <a:ext cx="416000" cy="3885"/>
      </dsp:txXfrm>
    </dsp:sp>
    <dsp:sp modelId="{30C87370-6BC3-4041-88A3-CC6BB08EC3DB}">
      <dsp:nvSpPr>
        <dsp:cNvPr id="0" name=""/>
        <dsp:cNvSpPr/>
      </dsp:nvSpPr>
      <dsp:spPr>
        <a:xfrm>
          <a:off x="8317383" y="1865163"/>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arrival_date: The date of arrival.</a:t>
          </a:r>
        </a:p>
      </dsp:txBody>
      <dsp:txXfrm>
        <a:off x="8317383" y="1865163"/>
        <a:ext cx="1689213" cy="1013527"/>
      </dsp:txXfrm>
    </dsp:sp>
    <dsp:sp modelId="{541154A9-B2FA-4177-BEFB-2DF7C308EDCD}">
      <dsp:nvSpPr>
        <dsp:cNvPr id="0" name=""/>
        <dsp:cNvSpPr/>
      </dsp:nvSpPr>
      <dsp:spPr>
        <a:xfrm>
          <a:off x="1693866" y="3728254"/>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3113" y="3772031"/>
        <a:ext cx="19425" cy="3885"/>
      </dsp:txXfrm>
    </dsp:sp>
    <dsp:sp modelId="{C6E4779E-173F-4A14-B121-799B23258404}">
      <dsp:nvSpPr>
        <dsp:cNvPr id="0" name=""/>
        <dsp:cNvSpPr/>
      </dsp:nvSpPr>
      <dsp:spPr>
        <a:xfrm>
          <a:off x="6453" y="3267210"/>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market_segment_type: The market segment to which the reservation belongs.</a:t>
          </a:r>
        </a:p>
      </dsp:txBody>
      <dsp:txXfrm>
        <a:off x="6453" y="3267210"/>
        <a:ext cx="1689213" cy="1013527"/>
      </dsp:txXfrm>
    </dsp:sp>
    <dsp:sp modelId="{BFF3013E-6BD0-4D87-86DB-34C402CF8012}">
      <dsp:nvSpPr>
        <dsp:cNvPr id="0" name=""/>
        <dsp:cNvSpPr/>
      </dsp:nvSpPr>
      <dsp:spPr>
        <a:xfrm>
          <a:off x="3771599" y="3728254"/>
          <a:ext cx="357919" cy="91440"/>
        </a:xfrm>
        <a:custGeom>
          <a:avLst/>
          <a:gdLst/>
          <a:ahLst/>
          <a:cxnLst/>
          <a:rect l="0" t="0" r="0" b="0"/>
          <a:pathLst>
            <a:path>
              <a:moveTo>
                <a:pt x="0" y="45720"/>
              </a:moveTo>
              <a:lnTo>
                <a:pt x="35791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40845" y="3772031"/>
        <a:ext cx="19425" cy="3885"/>
      </dsp:txXfrm>
    </dsp:sp>
    <dsp:sp modelId="{78261756-FB55-4106-A0A6-9412B307B4AA}">
      <dsp:nvSpPr>
        <dsp:cNvPr id="0" name=""/>
        <dsp:cNvSpPr/>
      </dsp:nvSpPr>
      <dsp:spPr>
        <a:xfrm>
          <a:off x="2084186" y="3267210"/>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avg_price_per_room: The average price per room in the reservation.</a:t>
          </a:r>
        </a:p>
      </dsp:txBody>
      <dsp:txXfrm>
        <a:off x="2084186" y="3267210"/>
        <a:ext cx="1689213" cy="1013527"/>
      </dsp:txXfrm>
    </dsp:sp>
    <dsp:sp modelId="{7F7A1D19-21C1-4A23-B4C8-9B6E638E1A57}">
      <dsp:nvSpPr>
        <dsp:cNvPr id="0" name=""/>
        <dsp:cNvSpPr/>
      </dsp:nvSpPr>
      <dsp:spPr>
        <a:xfrm>
          <a:off x="4161918" y="3267210"/>
          <a:ext cx="1689213" cy="10135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773" tIns="86885" rIns="82773" bIns="86885" numCol="1" spcCol="1270" anchor="ctr" anchorCtr="0">
          <a:noAutofit/>
        </a:bodyPr>
        <a:lstStyle/>
        <a:p>
          <a:pPr marL="0" lvl="0" indent="0" algn="ctr" defTabSz="533400">
            <a:lnSpc>
              <a:spcPct val="90000"/>
            </a:lnSpc>
            <a:spcBef>
              <a:spcPct val="0"/>
            </a:spcBef>
            <a:spcAft>
              <a:spcPct val="35000"/>
            </a:spcAft>
            <a:buNone/>
          </a:pPr>
          <a:r>
            <a:rPr lang="en-US" sz="1200" kern="1200"/>
            <a:t>booking_status: The status of the booking (e.g., confirmed, cancelled).</a:t>
          </a:r>
        </a:p>
      </dsp:txBody>
      <dsp:txXfrm>
        <a:off x="4161918" y="3267210"/>
        <a:ext cx="1689213" cy="101352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4094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0075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8576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06285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00907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21749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07059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52131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145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4867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5/21/2024</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66464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5/21/2024</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a:p>
        </p:txBody>
      </p:sp>
    </p:spTree>
    <p:extLst>
      <p:ext uri="{BB962C8B-B14F-4D97-AF65-F5344CB8AC3E}">
        <p14:creationId xmlns:p14="http://schemas.microsoft.com/office/powerpoint/2010/main" val="3711121799"/>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5.wdp"/></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ED38D1D7-BA30-4FF3-A0CC-9E90BB966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0"/>
            <a:ext cx="5444327" cy="6734640"/>
            <a:chOff x="6744625" y="0"/>
            <a:chExt cx="5444327" cy="6734640"/>
          </a:xfrm>
        </p:grpSpPr>
        <p:sp>
          <p:nvSpPr>
            <p:cNvPr id="25"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6"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27" name="Oval 26">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28" name="Freeform: Shape 27">
              <a:extLst>
                <a:ext uri="{FF2B5EF4-FFF2-40B4-BE49-F238E27FC236}">
                  <a16:creationId xmlns:a16="http://schemas.microsoft.com/office/drawing/2014/main" id="{5731790C-9903-4B27-9B13-F9FFD286D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bg2">
                <a:alpha val="34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31"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p:cNvSpPr>
            <a:spLocks noGrp="1"/>
          </p:cNvSpPr>
          <p:nvPr>
            <p:ph type="ctrTitle"/>
          </p:nvPr>
        </p:nvSpPr>
        <p:spPr>
          <a:xfrm>
            <a:off x="457199" y="676656"/>
            <a:ext cx="6022805" cy="2649952"/>
          </a:xfrm>
        </p:spPr>
        <p:txBody>
          <a:bodyPr>
            <a:normAutofit fontScale="90000"/>
          </a:bodyPr>
          <a:lstStyle/>
          <a:p>
            <a:r>
              <a:rPr lang="en-US"/>
              <a:t>HOTEL RESERVATION ANALYSIS USING SQL.</a:t>
            </a:r>
          </a:p>
        </p:txBody>
      </p:sp>
      <p:sp>
        <p:nvSpPr>
          <p:cNvPr id="3" name="Subtitle 2"/>
          <p:cNvSpPr>
            <a:spLocks noGrp="1"/>
          </p:cNvSpPr>
          <p:nvPr>
            <p:ph type="subTitle" idx="1"/>
          </p:nvPr>
        </p:nvSpPr>
        <p:spPr>
          <a:xfrm>
            <a:off x="457199" y="3840480"/>
            <a:ext cx="6009890" cy="908083"/>
          </a:xfrm>
        </p:spPr>
        <p:txBody>
          <a:bodyPr vert="horz" lIns="91440" tIns="45720" rIns="91440" bIns="45720" rtlCol="0" anchor="t">
            <a:normAutofit/>
          </a:bodyPr>
          <a:lstStyle/>
          <a:p>
            <a:r>
              <a:rPr lang="en-US"/>
              <a:t>USING SQL TO UNCOVER INSIGHTS FROM HOTEL RESERVATION DATA </a:t>
            </a:r>
          </a:p>
        </p:txBody>
      </p:sp>
      <p:pic>
        <p:nvPicPr>
          <p:cNvPr id="14" name="Picture 13" descr="An abstract genetic concept">
            <a:extLst>
              <a:ext uri="{FF2B5EF4-FFF2-40B4-BE49-F238E27FC236}">
                <a16:creationId xmlns:a16="http://schemas.microsoft.com/office/drawing/2014/main" id="{15B4816B-E264-0CA7-0398-08FD254210DA}"/>
              </a:ext>
            </a:extLst>
          </p:cNvPr>
          <p:cNvPicPr>
            <a:picLocks noChangeAspect="1"/>
          </p:cNvPicPr>
          <p:nvPr/>
        </p:nvPicPr>
        <p:blipFill rotWithShape="1">
          <a:blip r:embed="rId3"/>
          <a:srcRect/>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
        <p:nvSpPr>
          <p:cNvPr id="4" name="TextBox 3">
            <a:extLst>
              <a:ext uri="{FF2B5EF4-FFF2-40B4-BE49-F238E27FC236}">
                <a16:creationId xmlns:a16="http://schemas.microsoft.com/office/drawing/2014/main" id="{0A111D6C-F74D-726D-6301-33CA89C91556}"/>
              </a:ext>
            </a:extLst>
          </p:cNvPr>
          <p:cNvSpPr txBox="1"/>
          <p:nvPr/>
        </p:nvSpPr>
        <p:spPr>
          <a:xfrm>
            <a:off x="4724400" y="50989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HAVILAH ADEOYE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D28D-1521-EED3-19D9-FC81D9BFB62A}"/>
              </a:ext>
            </a:extLst>
          </p:cNvPr>
          <p:cNvSpPr>
            <a:spLocks noGrp="1"/>
          </p:cNvSpPr>
          <p:nvPr>
            <p:ph type="title"/>
          </p:nvPr>
        </p:nvSpPr>
        <p:spPr>
          <a:xfrm>
            <a:off x="1486393" y="668049"/>
            <a:ext cx="7566285" cy="840655"/>
          </a:xfrm>
        </p:spPr>
        <p:txBody>
          <a:bodyPr>
            <a:normAutofit fontScale="90000"/>
          </a:bodyPr>
          <a:lstStyle/>
          <a:p>
            <a:r>
              <a:rPr lang="en-US" sz="2800" dirty="0"/>
              <a:t>7.What is the highest and lowest time lead for reservations?</a:t>
            </a:r>
          </a:p>
        </p:txBody>
      </p:sp>
      <p:pic>
        <p:nvPicPr>
          <p:cNvPr id="4" name="Content Placeholder 3" descr="A screenshot of a computer&#10;&#10;Description automatically generated">
            <a:extLst>
              <a:ext uri="{FF2B5EF4-FFF2-40B4-BE49-F238E27FC236}">
                <a16:creationId xmlns:a16="http://schemas.microsoft.com/office/drawing/2014/main" id="{EF29607C-CC13-D97E-783B-9BFF266BDCE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6000" contrast="42000"/>
                    </a14:imgEffect>
                  </a14:imgLayer>
                </a14:imgProps>
              </a:ext>
            </a:extLst>
          </a:blip>
          <a:srcRect l="20677" t="25633" r="7308" b="18987"/>
          <a:stretch/>
        </p:blipFill>
        <p:spPr>
          <a:xfrm>
            <a:off x="1482263" y="1720293"/>
            <a:ext cx="9566813" cy="3942842"/>
          </a:xfrm>
        </p:spPr>
      </p:pic>
    </p:spTree>
    <p:extLst>
      <p:ext uri="{BB962C8B-B14F-4D97-AF65-F5344CB8AC3E}">
        <p14:creationId xmlns:p14="http://schemas.microsoft.com/office/powerpoint/2010/main" val="410535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2CAA-C0EE-B223-CD0A-55A4E688FFD1}"/>
              </a:ext>
            </a:extLst>
          </p:cNvPr>
          <p:cNvSpPr>
            <a:spLocks noGrp="1"/>
          </p:cNvSpPr>
          <p:nvPr>
            <p:ph type="title"/>
          </p:nvPr>
        </p:nvSpPr>
        <p:spPr>
          <a:xfrm>
            <a:off x="1567912" y="190185"/>
            <a:ext cx="7685037" cy="1325563"/>
          </a:xfrm>
        </p:spPr>
        <p:txBody>
          <a:bodyPr>
            <a:normAutofit/>
          </a:bodyPr>
          <a:lstStyle/>
          <a:p>
            <a:r>
              <a:rPr lang="en-US" sz="2800" dirty="0"/>
              <a:t>8.What is the most common market segment type for reservations?</a:t>
            </a:r>
          </a:p>
        </p:txBody>
      </p:sp>
      <p:pic>
        <p:nvPicPr>
          <p:cNvPr id="4" name="Content Placeholder 3" descr="A screenshot of a computer&#10;&#10;Description automatically generated">
            <a:extLst>
              <a:ext uri="{FF2B5EF4-FFF2-40B4-BE49-F238E27FC236}">
                <a16:creationId xmlns:a16="http://schemas.microsoft.com/office/drawing/2014/main" id="{52A424C7-B8EA-6225-0A69-D63DF31BFD6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8000" contrast="51000"/>
                    </a14:imgEffect>
                  </a14:imgLayer>
                </a14:imgProps>
              </a:ext>
            </a:extLst>
          </a:blip>
          <a:srcRect l="22282" t="24051" r="5585" b="6962"/>
          <a:stretch/>
        </p:blipFill>
        <p:spPr>
          <a:xfrm>
            <a:off x="1318592" y="1722171"/>
            <a:ext cx="8642009" cy="3964316"/>
          </a:xfrm>
        </p:spPr>
      </p:pic>
    </p:spTree>
    <p:extLst>
      <p:ext uri="{BB962C8B-B14F-4D97-AF65-F5344CB8AC3E}">
        <p14:creationId xmlns:p14="http://schemas.microsoft.com/office/powerpoint/2010/main" val="69117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7943-56BB-EFEB-C0FF-204E51D4F44B}"/>
              </a:ext>
            </a:extLst>
          </p:cNvPr>
          <p:cNvSpPr>
            <a:spLocks noGrp="1"/>
          </p:cNvSpPr>
          <p:nvPr>
            <p:ph type="title"/>
          </p:nvPr>
        </p:nvSpPr>
        <p:spPr>
          <a:xfrm>
            <a:off x="2252420" y="203100"/>
            <a:ext cx="7685037" cy="1325563"/>
          </a:xfrm>
        </p:spPr>
        <p:txBody>
          <a:bodyPr/>
          <a:lstStyle/>
          <a:p>
            <a:r>
              <a:rPr lang="en-US" sz="2800" dirty="0"/>
              <a:t>9.How many reservations have a booking status of "confirmed"?</a:t>
            </a:r>
          </a:p>
        </p:txBody>
      </p:sp>
      <p:pic>
        <p:nvPicPr>
          <p:cNvPr id="4" name="Content Placeholder 3" descr="A screenshot of a computer&#10;&#10;Description automatically generated">
            <a:extLst>
              <a:ext uri="{FF2B5EF4-FFF2-40B4-BE49-F238E27FC236}">
                <a16:creationId xmlns:a16="http://schemas.microsoft.com/office/drawing/2014/main" id="{1C35A982-B141-9C00-AAD3-E9CE4456ECA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31000" contrast="65000"/>
                    </a14:imgEffect>
                  </a14:imgLayer>
                </a14:imgProps>
              </a:ext>
            </a:extLst>
          </a:blip>
          <a:srcRect l="19275" t="28571" r="11450" b="26190"/>
          <a:stretch/>
        </p:blipFill>
        <p:spPr>
          <a:xfrm>
            <a:off x="1337847" y="1708786"/>
            <a:ext cx="9541629" cy="3425251"/>
          </a:xfrm>
        </p:spPr>
      </p:pic>
    </p:spTree>
    <p:extLst>
      <p:ext uri="{BB962C8B-B14F-4D97-AF65-F5344CB8AC3E}">
        <p14:creationId xmlns:p14="http://schemas.microsoft.com/office/powerpoint/2010/main" val="2554432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96E6-E3DA-8CA5-8E38-5D82CEEEC85D}"/>
              </a:ext>
            </a:extLst>
          </p:cNvPr>
          <p:cNvSpPr>
            <a:spLocks noGrp="1"/>
          </p:cNvSpPr>
          <p:nvPr>
            <p:ph type="title"/>
          </p:nvPr>
        </p:nvSpPr>
        <p:spPr>
          <a:xfrm>
            <a:off x="2459064" y="164354"/>
            <a:ext cx="7685037" cy="1325563"/>
          </a:xfrm>
        </p:spPr>
        <p:txBody>
          <a:bodyPr>
            <a:normAutofit/>
          </a:bodyPr>
          <a:lstStyle/>
          <a:p>
            <a:r>
              <a:rPr lang="en-US" sz="2800" dirty="0"/>
              <a:t>10. What is the total number of children and adults across all reservations?</a:t>
            </a:r>
          </a:p>
        </p:txBody>
      </p:sp>
      <p:pic>
        <p:nvPicPr>
          <p:cNvPr id="4" name="Content Placeholder 3" descr="A screenshot of a computer&#10;&#10;Description automatically generated">
            <a:extLst>
              <a:ext uri="{FF2B5EF4-FFF2-40B4-BE49-F238E27FC236}">
                <a16:creationId xmlns:a16="http://schemas.microsoft.com/office/drawing/2014/main" id="{733ACFB1-7720-4F32-3432-C4EC52A1478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31000" contrast="46000"/>
                    </a14:imgEffect>
                  </a14:imgLayer>
                </a14:imgProps>
              </a:ext>
            </a:extLst>
          </a:blip>
          <a:srcRect l="20038" t="27551" r="7252" b="10884"/>
          <a:stretch/>
        </p:blipFill>
        <p:spPr>
          <a:xfrm>
            <a:off x="2460066" y="1861187"/>
            <a:ext cx="8072840" cy="3800466"/>
          </a:xfrm>
        </p:spPr>
      </p:pic>
    </p:spTree>
    <p:extLst>
      <p:ext uri="{BB962C8B-B14F-4D97-AF65-F5344CB8AC3E}">
        <p14:creationId xmlns:p14="http://schemas.microsoft.com/office/powerpoint/2010/main" val="379993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0702-178E-2CA3-4A9A-3912F1813315}"/>
              </a:ext>
            </a:extLst>
          </p:cNvPr>
          <p:cNvSpPr>
            <a:spLocks noGrp="1"/>
          </p:cNvSpPr>
          <p:nvPr>
            <p:ph type="title"/>
          </p:nvPr>
        </p:nvSpPr>
        <p:spPr>
          <a:xfrm>
            <a:off x="1991096" y="-4886"/>
            <a:ext cx="7685037" cy="1325563"/>
          </a:xfrm>
        </p:spPr>
        <p:txBody>
          <a:bodyPr>
            <a:normAutofit/>
          </a:bodyPr>
          <a:lstStyle/>
          <a:p>
            <a:r>
              <a:rPr lang="en-US" sz="2800" dirty="0"/>
              <a:t>11. What is the average number of weekend nights for reservations involving children?</a:t>
            </a:r>
          </a:p>
        </p:txBody>
      </p:sp>
      <p:pic>
        <p:nvPicPr>
          <p:cNvPr id="4" name="Content Placeholder 3" descr="A screenshot of a computer&#10;&#10;Description automatically generated">
            <a:extLst>
              <a:ext uri="{FF2B5EF4-FFF2-40B4-BE49-F238E27FC236}">
                <a16:creationId xmlns:a16="http://schemas.microsoft.com/office/drawing/2014/main" id="{EF4311EC-C098-55CD-C485-9AD40EC59EE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33000" contrast="61000"/>
                    </a14:imgEffect>
                  </a14:imgLayer>
                </a14:imgProps>
              </a:ext>
            </a:extLst>
          </a:blip>
          <a:srcRect t="21348" r="27807" b="19101"/>
          <a:stretch/>
        </p:blipFill>
        <p:spPr>
          <a:xfrm>
            <a:off x="1990185" y="1710765"/>
            <a:ext cx="8633403" cy="3770677"/>
          </a:xfrm>
        </p:spPr>
      </p:pic>
    </p:spTree>
    <p:extLst>
      <p:ext uri="{BB962C8B-B14F-4D97-AF65-F5344CB8AC3E}">
        <p14:creationId xmlns:p14="http://schemas.microsoft.com/office/powerpoint/2010/main" val="89327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D4FD-25B3-3A03-D44C-DBCA74AEC9CA}"/>
              </a:ext>
            </a:extLst>
          </p:cNvPr>
          <p:cNvSpPr>
            <a:spLocks noGrp="1"/>
          </p:cNvSpPr>
          <p:nvPr>
            <p:ph type="title"/>
          </p:nvPr>
        </p:nvSpPr>
        <p:spPr>
          <a:xfrm>
            <a:off x="2252420" y="-3544"/>
            <a:ext cx="7685037" cy="1325563"/>
          </a:xfrm>
        </p:spPr>
        <p:txBody>
          <a:bodyPr/>
          <a:lstStyle/>
          <a:p>
            <a:r>
              <a:rPr lang="en-US" sz="2800" dirty="0"/>
              <a:t>12. How many reservations were made in each month of the year?</a:t>
            </a:r>
          </a:p>
        </p:txBody>
      </p:sp>
      <p:pic>
        <p:nvPicPr>
          <p:cNvPr id="4" name="Content Placeholder 3" descr="A screenshot of a computer&#10;&#10;Description automatically generated">
            <a:extLst>
              <a:ext uri="{FF2B5EF4-FFF2-40B4-BE49-F238E27FC236}">
                <a16:creationId xmlns:a16="http://schemas.microsoft.com/office/drawing/2014/main" id="{FE012DF9-4562-8E8C-9A17-032DCEB1AED0}"/>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0000" contrast="36000"/>
                    </a14:imgEffect>
                  </a14:imgLayer>
                </a14:imgProps>
              </a:ext>
            </a:extLst>
          </a:blip>
          <a:srcRect l="26342" t="33559" r="236" b="17288"/>
          <a:stretch/>
        </p:blipFill>
        <p:spPr>
          <a:xfrm>
            <a:off x="149174" y="2104932"/>
            <a:ext cx="7362488" cy="4111430"/>
          </a:xfrm>
        </p:spPr>
      </p:pic>
      <p:pic>
        <p:nvPicPr>
          <p:cNvPr id="6" name="Picture 5" descr="A screenshot of a computer&#10;&#10;Description automatically generated">
            <a:extLst>
              <a:ext uri="{FF2B5EF4-FFF2-40B4-BE49-F238E27FC236}">
                <a16:creationId xmlns:a16="http://schemas.microsoft.com/office/drawing/2014/main" id="{E03963F9-199B-774E-5463-363DB3FA1D5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6000" contrast="49000"/>
                    </a14:imgEffect>
                  </a14:imgLayer>
                </a14:imgProps>
              </a:ext>
            </a:extLst>
          </a:blip>
          <a:srcRect l="27273" t="24900" r="26571" b="19073"/>
          <a:stretch/>
        </p:blipFill>
        <p:spPr>
          <a:xfrm>
            <a:off x="6400800" y="2105891"/>
            <a:ext cx="5627483" cy="4119424"/>
          </a:xfrm>
          <a:prstGeom prst="rect">
            <a:avLst/>
          </a:prstGeom>
        </p:spPr>
      </p:pic>
    </p:spTree>
    <p:extLst>
      <p:ext uri="{BB962C8B-B14F-4D97-AF65-F5344CB8AC3E}">
        <p14:creationId xmlns:p14="http://schemas.microsoft.com/office/powerpoint/2010/main" val="342288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2C5E-09BB-1B84-B670-4B617DDAEA39}"/>
              </a:ext>
            </a:extLst>
          </p:cNvPr>
          <p:cNvSpPr>
            <a:spLocks noGrp="1"/>
          </p:cNvSpPr>
          <p:nvPr>
            <p:ph type="title"/>
          </p:nvPr>
        </p:nvSpPr>
        <p:spPr>
          <a:xfrm>
            <a:off x="2248395" y="282101"/>
            <a:ext cx="7685037" cy="1325563"/>
          </a:xfrm>
        </p:spPr>
        <p:txBody>
          <a:bodyPr>
            <a:normAutofit/>
          </a:bodyPr>
          <a:lstStyle/>
          <a:p>
            <a:r>
              <a:rPr lang="en-US" sz="2800" dirty="0"/>
              <a:t>13. What is the average number of nights(both weekend and weekday) spent by guests for each room type?</a:t>
            </a:r>
          </a:p>
        </p:txBody>
      </p:sp>
      <p:pic>
        <p:nvPicPr>
          <p:cNvPr id="3" name="Content Placeholder 2" descr="A screenshot of a computer&#10;&#10;Description automatically generated">
            <a:extLst>
              <a:ext uri="{FF2B5EF4-FFF2-40B4-BE49-F238E27FC236}">
                <a16:creationId xmlns:a16="http://schemas.microsoft.com/office/drawing/2014/main" id="{94E7C2C7-EB17-0FA0-E4AA-B1EC31638D4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6000" contrast="42000"/>
                    </a14:imgEffect>
                  </a14:imgLayer>
                </a14:imgProps>
              </a:ext>
            </a:extLst>
          </a:blip>
          <a:srcRect t="19937" r="17291" b="19304"/>
          <a:stretch/>
        </p:blipFill>
        <p:spPr>
          <a:xfrm>
            <a:off x="853643" y="1722171"/>
            <a:ext cx="9641665" cy="3770669"/>
          </a:xfrm>
        </p:spPr>
      </p:pic>
    </p:spTree>
    <p:extLst>
      <p:ext uri="{BB962C8B-B14F-4D97-AF65-F5344CB8AC3E}">
        <p14:creationId xmlns:p14="http://schemas.microsoft.com/office/powerpoint/2010/main" val="228232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6"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7" name="Group 36">
            <a:extLst>
              <a:ext uri="{FF2B5EF4-FFF2-40B4-BE49-F238E27FC236}">
                <a16:creationId xmlns:a16="http://schemas.microsoft.com/office/drawing/2014/main" id="{C7DC96D6-0134-4EA3-8B0A-6A255D6BD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78029" y="199915"/>
            <a:ext cx="2948860" cy="6658085"/>
            <a:chOff x="9078029" y="199915"/>
            <a:chExt cx="2948860" cy="6658085"/>
          </a:xfrm>
        </p:grpSpPr>
        <p:sp>
          <p:nvSpPr>
            <p:cNvPr id="13" name="Oval 12">
              <a:extLst>
                <a:ext uri="{FF2B5EF4-FFF2-40B4-BE49-F238E27FC236}">
                  <a16:creationId xmlns:a16="http://schemas.microsoft.com/office/drawing/2014/main" id="{FA484B57-E0AB-40D7-94A9-A329991EB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96665" y="199915"/>
              <a:ext cx="491650" cy="491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3E75AC37-AB18-487B-8182-38DE4F4C9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86126" y="3917237"/>
              <a:ext cx="2932666" cy="294885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sp>
          <p:nvSpPr>
            <p:cNvPr id="15" name="Graphic 9">
              <a:extLst>
                <a:ext uri="{FF2B5EF4-FFF2-40B4-BE49-F238E27FC236}">
                  <a16:creationId xmlns:a16="http://schemas.microsoft.com/office/drawing/2014/main" id="{3D5AE2D9-14F3-4498-A3C2-0E524427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78030" y="891480"/>
              <a:ext cx="2948859" cy="294885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75000"/>
                </a:schemeClr>
              </a:fgClr>
              <a:bgClr>
                <a:schemeClr val="accent4">
                  <a:lumMod val="60000"/>
                  <a:lumOff val="40000"/>
                </a:schemeClr>
              </a:bgClr>
            </a:pattFill>
            <a:ln w="9525" cap="flat">
              <a:noFill/>
              <a:prstDash val="solid"/>
              <a:miter/>
            </a:ln>
          </p:spPr>
          <p:txBody>
            <a:bodyPr rtlCol="0" anchor="ctr"/>
            <a:lstStyle/>
            <a:p>
              <a:endParaRPr lang="en-US" dirty="0"/>
            </a:p>
          </p:txBody>
        </p:sp>
        <p:sp>
          <p:nvSpPr>
            <p:cNvPr id="16" name="Oval 15">
              <a:extLst>
                <a:ext uri="{FF2B5EF4-FFF2-40B4-BE49-F238E27FC236}">
                  <a16:creationId xmlns:a16="http://schemas.microsoft.com/office/drawing/2014/main" id="{DC281A9A-F165-4FAE-B7EE-3DCDA7D62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63633" y="3793556"/>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grpSp>
      <p:sp>
        <p:nvSpPr>
          <p:cNvPr id="18"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dirty="0"/>
          </a:p>
        </p:txBody>
      </p:sp>
      <p:sp>
        <p:nvSpPr>
          <p:cNvPr id="2" name="Title 1">
            <a:extLst>
              <a:ext uri="{FF2B5EF4-FFF2-40B4-BE49-F238E27FC236}">
                <a16:creationId xmlns:a16="http://schemas.microsoft.com/office/drawing/2014/main" id="{36A16BDB-BF34-873A-286B-B2DA42B5DF5E}"/>
              </a:ext>
            </a:extLst>
          </p:cNvPr>
          <p:cNvSpPr>
            <a:spLocks noGrp="1"/>
          </p:cNvSpPr>
          <p:nvPr>
            <p:ph type="title"/>
          </p:nvPr>
        </p:nvSpPr>
        <p:spPr>
          <a:xfrm>
            <a:off x="1761641" y="203100"/>
            <a:ext cx="7685037" cy="1325563"/>
          </a:xfrm>
        </p:spPr>
        <p:txBody>
          <a:bodyPr>
            <a:normAutofit/>
          </a:bodyPr>
          <a:lstStyle/>
          <a:p>
            <a:r>
              <a:rPr lang="en-US" sz="2800" dirty="0"/>
              <a:t>14. For reservations involving children, what is the most common room type, and what is the average price for that room type?</a:t>
            </a:r>
          </a:p>
        </p:txBody>
      </p:sp>
      <p:pic>
        <p:nvPicPr>
          <p:cNvPr id="4" name="Content Placeholder 3" descr="A screenshot of a computer&#10;&#10;Description automatically generated">
            <a:extLst>
              <a:ext uri="{FF2B5EF4-FFF2-40B4-BE49-F238E27FC236}">
                <a16:creationId xmlns:a16="http://schemas.microsoft.com/office/drawing/2014/main" id="{747903B9-AE1D-75C6-9CBF-AF429E9FB717}"/>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6000" contrast="32000"/>
                    </a14:imgEffect>
                  </a14:imgLayer>
                </a14:imgProps>
              </a:ext>
            </a:extLst>
          </a:blip>
          <a:srcRect l="-1248" t="20900" r="17647" b="18006"/>
          <a:stretch/>
        </p:blipFill>
        <p:spPr>
          <a:xfrm>
            <a:off x="1718463" y="1684935"/>
            <a:ext cx="8737672" cy="3696350"/>
          </a:xfrm>
        </p:spPr>
      </p:pic>
    </p:spTree>
    <p:extLst>
      <p:ext uri="{BB962C8B-B14F-4D97-AF65-F5344CB8AC3E}">
        <p14:creationId xmlns:p14="http://schemas.microsoft.com/office/powerpoint/2010/main" val="205365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AF4-9723-B979-17F5-BBE476D7F53B}"/>
              </a:ext>
            </a:extLst>
          </p:cNvPr>
          <p:cNvSpPr>
            <a:spLocks noGrp="1"/>
          </p:cNvSpPr>
          <p:nvPr>
            <p:ph type="title"/>
          </p:nvPr>
        </p:nvSpPr>
        <p:spPr>
          <a:xfrm>
            <a:off x="2119745" y="3031"/>
            <a:ext cx="7685037" cy="1325563"/>
          </a:xfrm>
        </p:spPr>
        <p:txBody>
          <a:bodyPr>
            <a:normAutofit/>
          </a:bodyPr>
          <a:lstStyle/>
          <a:p>
            <a:r>
              <a:rPr lang="en-US" sz="2800" dirty="0"/>
              <a:t>15. Find the market segment type that generates the highest average price per room?</a:t>
            </a:r>
          </a:p>
        </p:txBody>
      </p:sp>
      <p:pic>
        <p:nvPicPr>
          <p:cNvPr id="4" name="Content Placeholder 3" descr="A screenshot of a computer&#10;&#10;Description automatically generated">
            <a:extLst>
              <a:ext uri="{FF2B5EF4-FFF2-40B4-BE49-F238E27FC236}">
                <a16:creationId xmlns:a16="http://schemas.microsoft.com/office/drawing/2014/main" id="{50935E03-B278-81E7-483D-45F3F3AD742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6000" contrast="38000"/>
                    </a14:imgEffect>
                  </a14:imgLayer>
                </a14:imgProps>
              </a:ext>
            </a:extLst>
          </a:blip>
          <a:srcRect l="1145" t="20408" r="26917" b="29932"/>
          <a:stretch/>
        </p:blipFill>
        <p:spPr>
          <a:xfrm>
            <a:off x="1407120" y="1708786"/>
            <a:ext cx="8773006" cy="3564107"/>
          </a:xfrm>
        </p:spPr>
      </p:pic>
    </p:spTree>
    <p:extLst>
      <p:ext uri="{BB962C8B-B14F-4D97-AF65-F5344CB8AC3E}">
        <p14:creationId xmlns:p14="http://schemas.microsoft.com/office/powerpoint/2010/main" val="291530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688D-0C96-CB77-4E6A-6B41281AA541}"/>
              </a:ext>
            </a:extLst>
          </p:cNvPr>
          <p:cNvSpPr>
            <a:spLocks noGrp="1"/>
          </p:cNvSpPr>
          <p:nvPr>
            <p:ph type="title"/>
          </p:nvPr>
        </p:nvSpPr>
        <p:spPr>
          <a:xfrm>
            <a:off x="3990109" y="-549172"/>
            <a:ext cx="7685037" cy="1325563"/>
          </a:xfrm>
        </p:spPr>
        <p:txBody>
          <a:bodyPr>
            <a:normAutofit/>
          </a:bodyPr>
          <a:lstStyle/>
          <a:p>
            <a:r>
              <a:rPr lang="en-US" sz="2800" dirty="0"/>
              <a:t>Potential future analyses</a:t>
            </a:r>
          </a:p>
        </p:txBody>
      </p:sp>
      <p:sp>
        <p:nvSpPr>
          <p:cNvPr id="3" name="Content Placeholder 2">
            <a:extLst>
              <a:ext uri="{FF2B5EF4-FFF2-40B4-BE49-F238E27FC236}">
                <a16:creationId xmlns:a16="http://schemas.microsoft.com/office/drawing/2014/main" id="{C870369C-15AD-C941-B448-C896299FD285}"/>
              </a:ext>
            </a:extLst>
          </p:cNvPr>
          <p:cNvSpPr>
            <a:spLocks noGrp="1"/>
          </p:cNvSpPr>
          <p:nvPr>
            <p:ph idx="1"/>
          </p:nvPr>
        </p:nvSpPr>
        <p:spPr>
          <a:xfrm>
            <a:off x="981694" y="1394090"/>
            <a:ext cx="7685037" cy="4080250"/>
          </a:xfrm>
        </p:spPr>
        <p:txBody>
          <a:bodyPr vert="horz" lIns="91440" tIns="45720" rIns="91440" bIns="45720" rtlCol="0" anchor="t">
            <a:normAutofit fontScale="85000" lnSpcReduction="10000"/>
          </a:bodyPr>
          <a:lstStyle/>
          <a:p>
            <a:pPr marL="0" indent="0">
              <a:buNone/>
            </a:pPr>
            <a:r>
              <a:rPr lang="en-US" sz="1200" dirty="0">
                <a:solidFill>
                  <a:srgbClr val="ECECEC"/>
                </a:solidFill>
                <a:ea typeface="+mn-lt"/>
                <a:cs typeface="+mn-lt"/>
              </a:rPr>
              <a:t>  </a:t>
            </a:r>
            <a:r>
              <a:rPr lang="en-US" sz="2400" dirty="0">
                <a:solidFill>
                  <a:srgbClr val="ECECEC"/>
                </a:solidFill>
                <a:ea typeface="+mn-lt"/>
                <a:cs typeface="+mn-lt"/>
              </a:rPr>
              <a:t> For continued insights and improvement, consider the following future analyses:</a:t>
            </a:r>
            <a:endParaRPr lang="en-US" sz="2400"/>
          </a:p>
          <a:p>
            <a:r>
              <a:rPr lang="en-US" sz="2400" b="1" dirty="0">
                <a:ea typeface="+mn-lt"/>
                <a:cs typeface="+mn-lt"/>
              </a:rPr>
              <a:t>Customer Satisfaction Analysis</a:t>
            </a:r>
            <a:r>
              <a:rPr lang="en-US" sz="2400" dirty="0">
                <a:solidFill>
                  <a:srgbClr val="ECECEC"/>
                </a:solidFill>
                <a:ea typeface="+mn-lt"/>
                <a:cs typeface="+mn-lt"/>
              </a:rPr>
              <a:t>: Analyze guest reviews and feedback to gauge satisfaction and identify areas for improvement.</a:t>
            </a:r>
            <a:endParaRPr lang="en-US" sz="2400"/>
          </a:p>
          <a:p>
            <a:r>
              <a:rPr lang="en-US" sz="2400" b="1" dirty="0">
                <a:ea typeface="+mn-lt"/>
                <a:cs typeface="+mn-lt"/>
              </a:rPr>
              <a:t>Revenue Management</a:t>
            </a:r>
            <a:r>
              <a:rPr lang="en-US" sz="2400" dirty="0">
                <a:solidFill>
                  <a:srgbClr val="ECECEC"/>
                </a:solidFill>
                <a:ea typeface="+mn-lt"/>
                <a:cs typeface="+mn-lt"/>
              </a:rPr>
              <a:t>: Examine revenue patterns to optimize pricing strategies based on demand and market conditions.</a:t>
            </a:r>
            <a:endParaRPr lang="en-US" sz="2400"/>
          </a:p>
          <a:p>
            <a:r>
              <a:rPr lang="en-US" sz="2400" b="1" dirty="0">
                <a:ea typeface="+mn-lt"/>
                <a:cs typeface="+mn-lt"/>
              </a:rPr>
              <a:t>Competitor Analysis</a:t>
            </a:r>
            <a:r>
              <a:rPr lang="en-US" sz="2400" dirty="0">
                <a:solidFill>
                  <a:srgbClr val="ECECEC"/>
                </a:solidFill>
                <a:ea typeface="+mn-lt"/>
                <a:cs typeface="+mn-lt"/>
              </a:rPr>
              <a:t>: Compare the hotel's performance with competitors to identify competitive advantages and opportunities.</a:t>
            </a:r>
            <a:endParaRPr lang="en-US" sz="2400"/>
          </a:p>
          <a:p>
            <a:r>
              <a:rPr lang="en-US" sz="2400" b="1" dirty="0">
                <a:ea typeface="+mn-lt"/>
                <a:cs typeface="+mn-lt"/>
              </a:rPr>
              <a:t>Seasonal Trends</a:t>
            </a:r>
            <a:r>
              <a:rPr lang="en-US" sz="2400" dirty="0">
                <a:solidFill>
                  <a:srgbClr val="ECECEC"/>
                </a:solidFill>
                <a:ea typeface="+mn-lt"/>
                <a:cs typeface="+mn-lt"/>
              </a:rPr>
              <a:t>: Study seasonal booking trends in more detail to tailor marketing campaigns and promotions.</a:t>
            </a:r>
            <a:endParaRPr lang="en-US" sz="2400"/>
          </a:p>
          <a:p>
            <a:r>
              <a:rPr lang="en-US" sz="2400" b="1" dirty="0">
                <a:ea typeface="+mn-lt"/>
                <a:cs typeface="+mn-lt"/>
              </a:rPr>
              <a:t>Loyalty Program Impact</a:t>
            </a:r>
            <a:r>
              <a:rPr lang="en-US" sz="2400" dirty="0">
                <a:solidFill>
                  <a:srgbClr val="ECECEC"/>
                </a:solidFill>
                <a:ea typeface="+mn-lt"/>
                <a:cs typeface="+mn-lt"/>
              </a:rPr>
              <a:t>: Assess the effectiveness of loyalty programs on guest retention and repeat bookings.</a:t>
            </a:r>
            <a:endParaRPr lang="en-US" sz="2400"/>
          </a:p>
          <a:p>
            <a:endParaRPr lang="en-US" sz="2400" dirty="0"/>
          </a:p>
        </p:txBody>
      </p:sp>
    </p:spTree>
    <p:extLst>
      <p:ext uri="{BB962C8B-B14F-4D97-AF65-F5344CB8AC3E}">
        <p14:creationId xmlns:p14="http://schemas.microsoft.com/office/powerpoint/2010/main" val="245166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D86E176-D396-5816-8D0E-455CC3BF718B}"/>
              </a:ext>
            </a:extLst>
          </p:cNvPr>
          <p:cNvSpPr>
            <a:spLocks noGrp="1"/>
          </p:cNvSpPr>
          <p:nvPr>
            <p:ph type="title"/>
          </p:nvPr>
        </p:nvSpPr>
        <p:spPr>
          <a:xfrm>
            <a:off x="219693" y="117642"/>
            <a:ext cx="7548223" cy="688892"/>
          </a:xfrm>
        </p:spPr>
        <p:txBody>
          <a:bodyPr vert="horz" lIns="91440" tIns="45720" rIns="91440" bIns="45720" rtlCol="0" anchor="b">
            <a:normAutofit/>
          </a:bodyPr>
          <a:lstStyle/>
          <a:p>
            <a:pPr algn="r"/>
            <a:r>
              <a:rPr lang="en-US" sz="3200" b="1"/>
              <a:t>Overview of dataset-</a:t>
            </a:r>
            <a:endParaRPr lang="en-US"/>
          </a:p>
        </p:txBody>
      </p:sp>
      <p:sp>
        <p:nvSpPr>
          <p:cNvPr id="3" name="TextBox 2">
            <a:extLst>
              <a:ext uri="{FF2B5EF4-FFF2-40B4-BE49-F238E27FC236}">
                <a16:creationId xmlns:a16="http://schemas.microsoft.com/office/drawing/2014/main" id="{DA94BAC1-FC14-F4A1-DCBF-83D98EB4C6FD}"/>
              </a:ext>
            </a:extLst>
          </p:cNvPr>
          <p:cNvSpPr txBox="1"/>
          <p:nvPr/>
        </p:nvSpPr>
        <p:spPr>
          <a:xfrm>
            <a:off x="963880" y="1557647"/>
            <a:ext cx="984860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In this project, we aim to leverage SQL to analyze a comprehensive hotel reservation dataset. The hotel industry thrives on data-driven decision-making, and by analyzing this dataset, we can uncover valuable insights into guest preferences, booking trends, and other critical factors influencing hotel operations. The dataset includes various attributes such as booking details, guest demographics, stay durations, and pricing information</a:t>
            </a:r>
            <a:r>
              <a:rPr lang="en-US"/>
              <a:t>.</a:t>
            </a:r>
          </a:p>
        </p:txBody>
      </p:sp>
    </p:spTree>
    <p:extLst>
      <p:ext uri="{BB962C8B-B14F-4D97-AF65-F5344CB8AC3E}">
        <p14:creationId xmlns:p14="http://schemas.microsoft.com/office/powerpoint/2010/main" val="64275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9"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0" name="Group 39">
            <a:extLst>
              <a:ext uri="{FF2B5EF4-FFF2-40B4-BE49-F238E27FC236}">
                <a16:creationId xmlns:a16="http://schemas.microsoft.com/office/drawing/2014/main" id="{3A09DD4A-71B1-4992-961C-FB007CA09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3" name="Oval 12">
              <a:extLst>
                <a:ext uri="{FF2B5EF4-FFF2-40B4-BE49-F238E27FC236}">
                  <a16:creationId xmlns:a16="http://schemas.microsoft.com/office/drawing/2014/main" id="{2B3D11D5-EBBE-4E00-9154-51A07DEA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541701B5-7A92-4CFF-9F2E-6071EEFB0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DAF1C9DE-4E0C-42F3-8126-59D3E0050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BE855266-8082-4371-854D-AB4EC85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17" name="Graphic 9">
              <a:extLst>
                <a:ext uri="{FF2B5EF4-FFF2-40B4-BE49-F238E27FC236}">
                  <a16:creationId xmlns:a16="http://schemas.microsoft.com/office/drawing/2014/main" id="{45C29FA3-FADD-4ABA-A50B-AB5EF250B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27C3CF4-5B50-459D-B887-9865E4C42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41"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CB1E5C2-38E2-8620-0725-5BE9B5B93801}"/>
              </a:ext>
            </a:extLst>
          </p:cNvPr>
          <p:cNvSpPr>
            <a:spLocks noGrp="1"/>
          </p:cNvSpPr>
          <p:nvPr>
            <p:ph type="title"/>
          </p:nvPr>
        </p:nvSpPr>
        <p:spPr>
          <a:xfrm>
            <a:off x="3667896" y="-9284"/>
            <a:ext cx="4315591" cy="1024027"/>
          </a:xfrm>
        </p:spPr>
        <p:txBody>
          <a:bodyPr>
            <a:normAutofit/>
          </a:bodyPr>
          <a:lstStyle/>
          <a:p>
            <a:r>
              <a:rPr lang="en-US" sz="4000"/>
              <a:t>Dataset details</a:t>
            </a:r>
          </a:p>
        </p:txBody>
      </p:sp>
      <p:graphicFrame>
        <p:nvGraphicFramePr>
          <p:cNvPr id="42" name="TextBox 3">
            <a:extLst>
              <a:ext uri="{FF2B5EF4-FFF2-40B4-BE49-F238E27FC236}">
                <a16:creationId xmlns:a16="http://schemas.microsoft.com/office/drawing/2014/main" id="{0ACD1D2F-9437-00FD-EDA9-9B08D4BD4A6E}"/>
              </a:ext>
            </a:extLst>
          </p:cNvPr>
          <p:cNvGraphicFramePr/>
          <p:nvPr>
            <p:extLst>
              <p:ext uri="{D42A27DB-BD31-4B8C-83A1-F6EECF244321}">
                <p14:modId xmlns:p14="http://schemas.microsoft.com/office/powerpoint/2010/main" val="170391471"/>
              </p:ext>
            </p:extLst>
          </p:nvPr>
        </p:nvGraphicFramePr>
        <p:xfrm>
          <a:off x="1110192" y="1030188"/>
          <a:ext cx="10013050" cy="4743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73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1"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3"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24">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6" name="Oval 25">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8" name="Freeform: Shape 27">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9"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30"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3"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E5FD1EA-8195-007B-C785-BC2742B8D171}"/>
              </a:ext>
            </a:extLst>
          </p:cNvPr>
          <p:cNvSpPr>
            <a:spLocks noGrp="1"/>
          </p:cNvSpPr>
          <p:nvPr>
            <p:ph type="title"/>
          </p:nvPr>
        </p:nvSpPr>
        <p:spPr>
          <a:xfrm>
            <a:off x="4616848" y="-229425"/>
            <a:ext cx="6272297" cy="1095469"/>
          </a:xfrm>
        </p:spPr>
        <p:txBody>
          <a:bodyPr vert="horz" lIns="91440" tIns="45720" rIns="91440" bIns="45720" rtlCol="0" anchor="b">
            <a:normAutofit/>
          </a:bodyPr>
          <a:lstStyle/>
          <a:p>
            <a:r>
              <a:rPr lang="en-US"/>
              <a:t>Analysis Tasks</a:t>
            </a:r>
          </a:p>
        </p:txBody>
      </p:sp>
      <p:sp>
        <p:nvSpPr>
          <p:cNvPr id="4" name="TextBox 3">
            <a:extLst>
              <a:ext uri="{FF2B5EF4-FFF2-40B4-BE49-F238E27FC236}">
                <a16:creationId xmlns:a16="http://schemas.microsoft.com/office/drawing/2014/main" id="{1693DC26-78F8-1D40-E54B-D915DA521D4B}"/>
              </a:ext>
            </a:extLst>
          </p:cNvPr>
          <p:cNvSpPr txBox="1"/>
          <p:nvPr/>
        </p:nvSpPr>
        <p:spPr>
          <a:xfrm>
            <a:off x="3281549" y="1191906"/>
            <a:ext cx="76021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 Calculate the total number of reservations</a:t>
            </a:r>
          </a:p>
        </p:txBody>
      </p:sp>
      <p:pic>
        <p:nvPicPr>
          <p:cNvPr id="5" name="Picture 4" descr="A screenshot of a computer&#10;&#10;Description automatically generated">
            <a:extLst>
              <a:ext uri="{FF2B5EF4-FFF2-40B4-BE49-F238E27FC236}">
                <a16:creationId xmlns:a16="http://schemas.microsoft.com/office/drawing/2014/main" id="{E3DC7959-5E2E-8D60-58BF-805957C053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22000"/>
                    </a14:imgEffect>
                    <a14:imgEffect>
                      <a14:brightnessContrast bright="-26000" contrast="30000"/>
                    </a14:imgEffect>
                  </a14:imgLayer>
                </a14:imgProps>
              </a:ext>
            </a:extLst>
          </a:blip>
          <a:srcRect l="-596" t="20053" r="16935" b="16578"/>
          <a:stretch/>
        </p:blipFill>
        <p:spPr>
          <a:xfrm>
            <a:off x="2546899" y="1957071"/>
            <a:ext cx="7717716" cy="3601583"/>
          </a:xfrm>
          <a:prstGeom prst="rect">
            <a:avLst/>
          </a:prstGeom>
          <a:effectLst>
            <a:outerShdw dist="38100" dir="2700000">
              <a:srgbClr val="000000">
                <a:alpha val="40000"/>
              </a:srgbClr>
            </a:outerShdw>
            <a:reflection stA="89000" endPos="9000" dist="152400" dir="5400000" sy="-100000" algn="bl" rotWithShape="0"/>
          </a:effectLst>
        </p:spPr>
      </p:pic>
    </p:spTree>
    <p:extLst>
      <p:ext uri="{BB962C8B-B14F-4D97-AF65-F5344CB8AC3E}">
        <p14:creationId xmlns:p14="http://schemas.microsoft.com/office/powerpoint/2010/main" val="142197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3A09DD4A-71B1-4992-961C-FB007CA09D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3" name="Oval 12">
              <a:extLst>
                <a:ext uri="{FF2B5EF4-FFF2-40B4-BE49-F238E27FC236}">
                  <a16:creationId xmlns:a16="http://schemas.microsoft.com/office/drawing/2014/main" id="{2B3D11D5-EBBE-4E00-9154-51A07DEA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541701B5-7A92-4CFF-9F2E-6071EEFB0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DAF1C9DE-4E0C-42F3-8126-59D3E0050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BE855266-8082-4371-854D-AB4EC85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17" name="Graphic 9">
              <a:extLst>
                <a:ext uri="{FF2B5EF4-FFF2-40B4-BE49-F238E27FC236}">
                  <a16:creationId xmlns:a16="http://schemas.microsoft.com/office/drawing/2014/main" id="{45C29FA3-FADD-4ABA-A50B-AB5EF250B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27C3CF4-5B50-459D-B887-9865E4C42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7F0708E-97BF-2481-F526-778F33E5B371}"/>
              </a:ext>
            </a:extLst>
          </p:cNvPr>
          <p:cNvSpPr>
            <a:spLocks noGrp="1"/>
          </p:cNvSpPr>
          <p:nvPr>
            <p:ph type="title"/>
          </p:nvPr>
        </p:nvSpPr>
        <p:spPr>
          <a:xfrm>
            <a:off x="1783278" y="480024"/>
            <a:ext cx="7833477" cy="583355"/>
          </a:xfrm>
        </p:spPr>
        <p:txBody>
          <a:bodyPr>
            <a:normAutofit fontScale="90000"/>
          </a:bodyPr>
          <a:lstStyle/>
          <a:p>
            <a:r>
              <a:rPr lang="en-US" sz="2800"/>
              <a:t>2. Which meal plan is the most popular among guests?</a:t>
            </a:r>
          </a:p>
        </p:txBody>
      </p:sp>
      <p:pic>
        <p:nvPicPr>
          <p:cNvPr id="4" name="Content Placeholder 3" descr="A screenshot of a computer&#10;&#10;Description automatically generated">
            <a:extLst>
              <a:ext uri="{FF2B5EF4-FFF2-40B4-BE49-F238E27FC236}">
                <a16:creationId xmlns:a16="http://schemas.microsoft.com/office/drawing/2014/main" id="{A7921893-8C49-69DC-2392-0044412E67FE}"/>
              </a:ext>
            </a:extLst>
          </p:cNvPr>
          <p:cNvPicPr>
            <a:picLocks noGrp="1" noChangeAspect="1"/>
          </p:cNvPicPr>
          <p:nvPr>
            <p:ph idx="1"/>
          </p:nvPr>
        </p:nvPicPr>
        <p:blipFill rotWithShape="1">
          <a:blip r:embed="rId3">
            <a:alphaModFix/>
            <a:extLst>
              <a:ext uri="{BEBA8EAE-BF5A-486C-A8C5-ECC9F3942E4B}">
                <a14:imgProps xmlns:a14="http://schemas.microsoft.com/office/drawing/2010/main">
                  <a14:imgLayer r:embed="rId4">
                    <a14:imgEffect>
                      <a14:saturation sat="122000"/>
                    </a14:imgEffect>
                    <a14:imgEffect>
                      <a14:brightnessContrast bright="-31000" contrast="42000"/>
                    </a14:imgEffect>
                  </a14:imgLayer>
                </a14:imgProps>
              </a:ext>
            </a:extLst>
          </a:blip>
          <a:srcRect l="21925" t="28797" r="5169" b="29608"/>
          <a:stretch/>
        </p:blipFill>
        <p:spPr>
          <a:xfrm>
            <a:off x="1783541" y="1438037"/>
            <a:ext cx="9292140" cy="3918569"/>
          </a:xfrm>
          <a:effectLst>
            <a:outerShdw blurRad="279400" dist="381000" dir="5340000">
              <a:srgbClr val="000000">
                <a:alpha val="67000"/>
              </a:srgbClr>
            </a:outerShdw>
          </a:effectLst>
        </p:spPr>
      </p:pic>
    </p:spTree>
    <p:extLst>
      <p:ext uri="{BB962C8B-B14F-4D97-AF65-F5344CB8AC3E}">
        <p14:creationId xmlns:p14="http://schemas.microsoft.com/office/powerpoint/2010/main" val="4120042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72C14-0A23-E20C-CE5B-B374EFCF7F6E}"/>
              </a:ext>
            </a:extLst>
          </p:cNvPr>
          <p:cNvSpPr>
            <a:spLocks noGrp="1"/>
          </p:cNvSpPr>
          <p:nvPr>
            <p:ph type="title"/>
          </p:nvPr>
        </p:nvSpPr>
        <p:spPr>
          <a:xfrm>
            <a:off x="876863" y="432220"/>
            <a:ext cx="11320763" cy="752595"/>
          </a:xfrm>
        </p:spPr>
        <p:txBody>
          <a:bodyPr>
            <a:normAutofit/>
          </a:bodyPr>
          <a:lstStyle/>
          <a:p>
            <a:r>
              <a:rPr lang="en-US" sz="2800"/>
              <a:t>3.What is the average price per room for reservations involving children?</a:t>
            </a:r>
          </a:p>
        </p:txBody>
      </p:sp>
      <p:pic>
        <p:nvPicPr>
          <p:cNvPr id="4" name="Content Placeholder 3" descr="A screenshot of a computer&#10;&#10;Description automatically generated">
            <a:extLst>
              <a:ext uri="{FF2B5EF4-FFF2-40B4-BE49-F238E27FC236}">
                <a16:creationId xmlns:a16="http://schemas.microsoft.com/office/drawing/2014/main" id="{EA58B9BE-4A96-EAEC-EAD9-331E1F184804}"/>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179000"/>
                    </a14:imgEffect>
                    <a14:imgEffect>
                      <a14:brightnessContrast bright="-14000" contrast="36000"/>
                    </a14:imgEffect>
                  </a14:imgLayer>
                </a14:imgProps>
              </a:ext>
            </a:extLst>
          </a:blip>
          <a:srcRect l="20143" t="24684" r="10160" b="16139"/>
          <a:stretch/>
        </p:blipFill>
        <p:spPr>
          <a:xfrm>
            <a:off x="2208039" y="1709500"/>
            <a:ext cx="7767869" cy="3938582"/>
          </a:xfrm>
          <a:effectLst>
            <a:outerShdw blurRad="50800" dist="38100" dir="2700000">
              <a:srgbClr val="000000">
                <a:alpha val="39000"/>
              </a:srgbClr>
            </a:outerShdw>
          </a:effectLst>
        </p:spPr>
      </p:pic>
    </p:spTree>
    <p:extLst>
      <p:ext uri="{BB962C8B-B14F-4D97-AF65-F5344CB8AC3E}">
        <p14:creationId xmlns:p14="http://schemas.microsoft.com/office/powerpoint/2010/main" val="354306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1E90-AA2F-F7BD-41AD-EE06A661A793}"/>
              </a:ext>
            </a:extLst>
          </p:cNvPr>
          <p:cNvSpPr>
            <a:spLocks noGrp="1"/>
          </p:cNvSpPr>
          <p:nvPr>
            <p:ph type="title"/>
          </p:nvPr>
        </p:nvSpPr>
        <p:spPr>
          <a:xfrm>
            <a:off x="1436914" y="668049"/>
            <a:ext cx="7704829" cy="583356"/>
          </a:xfrm>
        </p:spPr>
        <p:txBody>
          <a:bodyPr/>
          <a:lstStyle/>
          <a:p>
            <a:r>
              <a:rPr lang="en-US" sz="2800"/>
              <a:t>4.How many reservations were made for year 2018?</a:t>
            </a:r>
          </a:p>
        </p:txBody>
      </p:sp>
      <p:pic>
        <p:nvPicPr>
          <p:cNvPr id="4" name="Content Placeholder 3" descr="A screenshot of a computer&#10;&#10;Description automatically generated">
            <a:extLst>
              <a:ext uri="{FF2B5EF4-FFF2-40B4-BE49-F238E27FC236}">
                <a16:creationId xmlns:a16="http://schemas.microsoft.com/office/drawing/2014/main" id="{96A09836-A7C9-2DB4-905B-819E615A790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16000" contrast="38000"/>
                    </a14:imgEffect>
                  </a14:imgLayer>
                </a14:imgProps>
              </a:ext>
            </a:extLst>
          </a:blip>
          <a:srcRect l="22968" t="32561" r="14558" b="15094"/>
          <a:stretch/>
        </p:blipFill>
        <p:spPr>
          <a:xfrm>
            <a:off x="1770627" y="1446526"/>
            <a:ext cx="8803371" cy="4129704"/>
          </a:xfrm>
        </p:spPr>
      </p:pic>
    </p:spTree>
    <p:extLst>
      <p:ext uri="{BB962C8B-B14F-4D97-AF65-F5344CB8AC3E}">
        <p14:creationId xmlns:p14="http://schemas.microsoft.com/office/powerpoint/2010/main" val="403296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B53A-0137-030E-A1AE-B7A254114B04}"/>
              </a:ext>
            </a:extLst>
          </p:cNvPr>
          <p:cNvSpPr>
            <a:spLocks noGrp="1"/>
          </p:cNvSpPr>
          <p:nvPr>
            <p:ph type="title"/>
          </p:nvPr>
        </p:nvSpPr>
        <p:spPr>
          <a:xfrm>
            <a:off x="1929539" y="590557"/>
            <a:ext cx="7685037" cy="563562"/>
          </a:xfrm>
        </p:spPr>
        <p:txBody>
          <a:bodyPr>
            <a:normAutofit/>
          </a:bodyPr>
          <a:lstStyle/>
          <a:p>
            <a:r>
              <a:rPr lang="en-US" sz="2800"/>
              <a:t>5.What is the most commonly booked room type?</a:t>
            </a:r>
          </a:p>
        </p:txBody>
      </p:sp>
      <p:pic>
        <p:nvPicPr>
          <p:cNvPr id="4" name="Content Placeholder 3" descr="A screenshot of a computer&#10;&#10;Description automatically generated">
            <a:extLst>
              <a:ext uri="{FF2B5EF4-FFF2-40B4-BE49-F238E27FC236}">
                <a16:creationId xmlns:a16="http://schemas.microsoft.com/office/drawing/2014/main" id="{88CB5563-E6AC-20F2-3400-B1B7D26384EC}"/>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8000" contrast="49000"/>
                    </a14:imgEffect>
                  </a14:imgLayer>
                </a14:imgProps>
              </a:ext>
            </a:extLst>
          </a:blip>
          <a:srcRect l="17409" t="32604" r="10695" b="17722"/>
          <a:stretch/>
        </p:blipFill>
        <p:spPr>
          <a:xfrm>
            <a:off x="1924200" y="1748707"/>
            <a:ext cx="8590057" cy="3901684"/>
          </a:xfrm>
        </p:spPr>
      </p:pic>
    </p:spTree>
    <p:extLst>
      <p:ext uri="{BB962C8B-B14F-4D97-AF65-F5344CB8AC3E}">
        <p14:creationId xmlns:p14="http://schemas.microsoft.com/office/powerpoint/2010/main" val="316065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90B5-2A72-86AA-A919-C4CED4FCC2D1}"/>
              </a:ext>
            </a:extLst>
          </p:cNvPr>
          <p:cNvSpPr>
            <a:spLocks noGrp="1"/>
          </p:cNvSpPr>
          <p:nvPr>
            <p:ph type="title"/>
          </p:nvPr>
        </p:nvSpPr>
        <p:spPr>
          <a:xfrm>
            <a:off x="2378990" y="515414"/>
            <a:ext cx="7439647" cy="744376"/>
          </a:xfrm>
        </p:spPr>
        <p:txBody>
          <a:bodyPr/>
          <a:lstStyle/>
          <a:p>
            <a:r>
              <a:rPr lang="en-US" sz="2800" dirty="0"/>
              <a:t>6. How many reservations fall on the weekend?</a:t>
            </a:r>
            <a:endParaRPr lang="en-US" sz="2800" dirty="0">
              <a:ea typeface="+mj-lt"/>
              <a:cs typeface="+mj-lt"/>
            </a:endParaRPr>
          </a:p>
        </p:txBody>
      </p:sp>
      <p:pic>
        <p:nvPicPr>
          <p:cNvPr id="4" name="Content Placeholder 3" descr="A screenshot of a computer&#10;&#10;Description automatically generated">
            <a:extLst>
              <a:ext uri="{FF2B5EF4-FFF2-40B4-BE49-F238E27FC236}">
                <a16:creationId xmlns:a16="http://schemas.microsoft.com/office/drawing/2014/main" id="{FABA3975-2639-8141-ADC1-9DA03B9241E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26000" contrast="46000"/>
                    </a14:imgEffect>
                  </a14:imgLayer>
                </a14:imgProps>
              </a:ext>
            </a:extLst>
          </a:blip>
          <a:srcRect l="20611" t="25170" r="9733" b="11224"/>
          <a:stretch/>
        </p:blipFill>
        <p:spPr>
          <a:xfrm>
            <a:off x="1743462" y="1708786"/>
            <a:ext cx="8710377" cy="3994551"/>
          </a:xfrm>
        </p:spPr>
      </p:pic>
    </p:spTree>
    <p:extLst>
      <p:ext uri="{BB962C8B-B14F-4D97-AF65-F5344CB8AC3E}">
        <p14:creationId xmlns:p14="http://schemas.microsoft.com/office/powerpoint/2010/main" val="3731948117"/>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TropicVTI</vt:lpstr>
      <vt:lpstr>HOTEL RESERVATION ANALYSIS USING SQL.</vt:lpstr>
      <vt:lpstr>Overview of dataset-</vt:lpstr>
      <vt:lpstr>Dataset details</vt:lpstr>
      <vt:lpstr>Analysis Tasks</vt:lpstr>
      <vt:lpstr>2. Which meal plan is the most popular among guests?</vt:lpstr>
      <vt:lpstr>3.What is the average price per room for reservations involving children?</vt:lpstr>
      <vt:lpstr>4.How many reservations were made for year 2018?</vt:lpstr>
      <vt:lpstr>5.What is the most commonly booked room type?</vt:lpstr>
      <vt:lpstr>6. How many reservations fall on the weekend?</vt:lpstr>
      <vt:lpstr>7.What is the highest and lowest time lead for reservations?</vt:lpstr>
      <vt:lpstr>8.What is the most common market segment type for reservations?</vt:lpstr>
      <vt:lpstr>9.How many reservations have a booking status of "confirmed"?</vt:lpstr>
      <vt:lpstr>10. What is the total number of children and adults across all reservations?</vt:lpstr>
      <vt:lpstr>11. What is the average number of weekend nights for reservations involving children?</vt:lpstr>
      <vt:lpstr>12. How many reservations were made in each month of the year?</vt:lpstr>
      <vt:lpstr>13. What is the average number of nights(both weekend and weekday) spent by guests for each room type?</vt:lpstr>
      <vt:lpstr>14. For reservations involving children, what is the most common room type, and what is the average price for that room type?</vt:lpstr>
      <vt:lpstr>15. Find the market segment type that generates the highest average price per room?</vt:lpstr>
      <vt:lpstr>Potential future analyses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276</cp:revision>
  <dcterms:created xsi:type="dcterms:W3CDTF">2024-05-20T09:12:23Z</dcterms:created>
  <dcterms:modified xsi:type="dcterms:W3CDTF">2024-05-21T11:06:47Z</dcterms:modified>
</cp:coreProperties>
</file>